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4" r:id="rId4"/>
    <p:sldId id="261" r:id="rId5"/>
    <p:sldId id="265" r:id="rId6"/>
    <p:sldId id="267" r:id="rId7"/>
  </p:sldIdLst>
  <p:sldSz cx="9144000" cy="6858000" type="screen4x3"/>
  <p:notesSz cx="9931400" cy="67945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F3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Destaqu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58" d="100"/>
          <a:sy n="58" d="100"/>
        </p:scale>
        <p:origin x="882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2/13/2019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228"/>
            <a:ext cx="9143999" cy="68202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451529" y="2584576"/>
            <a:ext cx="339725" cy="1223010"/>
          </a:xfrm>
          <a:custGeom>
            <a:avLst/>
            <a:gdLst/>
            <a:ahLst/>
            <a:cxnLst/>
            <a:rect l="l" t="t" r="r" b="b"/>
            <a:pathLst>
              <a:path w="339725" h="1223010">
                <a:moveTo>
                  <a:pt x="160602" y="0"/>
                </a:moveTo>
                <a:lnTo>
                  <a:pt x="143116" y="2091"/>
                </a:lnTo>
                <a:lnTo>
                  <a:pt x="130154" y="9302"/>
                </a:lnTo>
                <a:lnTo>
                  <a:pt x="117525" y="26753"/>
                </a:lnTo>
                <a:lnTo>
                  <a:pt x="85039" y="91252"/>
                </a:lnTo>
                <a:lnTo>
                  <a:pt x="65329" y="129563"/>
                </a:lnTo>
                <a:lnTo>
                  <a:pt x="44524" y="173942"/>
                </a:lnTo>
                <a:lnTo>
                  <a:pt x="25244" y="223835"/>
                </a:lnTo>
                <a:lnTo>
                  <a:pt x="10105" y="278687"/>
                </a:lnTo>
                <a:lnTo>
                  <a:pt x="1725" y="337947"/>
                </a:lnTo>
                <a:lnTo>
                  <a:pt x="0" y="381217"/>
                </a:lnTo>
                <a:lnTo>
                  <a:pt x="272" y="428668"/>
                </a:lnTo>
                <a:lnTo>
                  <a:pt x="2464" y="479316"/>
                </a:lnTo>
                <a:lnTo>
                  <a:pt x="6492" y="532179"/>
                </a:lnTo>
                <a:lnTo>
                  <a:pt x="12278" y="586272"/>
                </a:lnTo>
                <a:lnTo>
                  <a:pt x="19740" y="640611"/>
                </a:lnTo>
                <a:lnTo>
                  <a:pt x="28799" y="694214"/>
                </a:lnTo>
                <a:lnTo>
                  <a:pt x="39373" y="746096"/>
                </a:lnTo>
                <a:lnTo>
                  <a:pt x="51382" y="795274"/>
                </a:lnTo>
                <a:lnTo>
                  <a:pt x="65964" y="844583"/>
                </a:lnTo>
                <a:lnTo>
                  <a:pt x="83767" y="896425"/>
                </a:lnTo>
                <a:lnTo>
                  <a:pt x="103974" y="949165"/>
                </a:lnTo>
                <a:lnTo>
                  <a:pt x="125772" y="1001168"/>
                </a:lnTo>
                <a:lnTo>
                  <a:pt x="148344" y="1050799"/>
                </a:lnTo>
                <a:lnTo>
                  <a:pt x="170875" y="1096423"/>
                </a:lnTo>
                <a:lnTo>
                  <a:pt x="192550" y="1136407"/>
                </a:lnTo>
                <a:lnTo>
                  <a:pt x="212554" y="1169114"/>
                </a:lnTo>
                <a:lnTo>
                  <a:pt x="260498" y="1217110"/>
                </a:lnTo>
                <a:lnTo>
                  <a:pt x="291157" y="1222521"/>
                </a:lnTo>
                <a:lnTo>
                  <a:pt x="317524" y="1209863"/>
                </a:lnTo>
                <a:lnTo>
                  <a:pt x="335077" y="1179857"/>
                </a:lnTo>
                <a:lnTo>
                  <a:pt x="339291" y="1133221"/>
                </a:lnTo>
                <a:lnTo>
                  <a:pt x="334098" y="1101482"/>
                </a:lnTo>
                <a:lnTo>
                  <a:pt x="323335" y="1061915"/>
                </a:lnTo>
                <a:lnTo>
                  <a:pt x="308281" y="1016041"/>
                </a:lnTo>
                <a:lnTo>
                  <a:pt x="290218" y="965383"/>
                </a:lnTo>
                <a:lnTo>
                  <a:pt x="270425" y="911463"/>
                </a:lnTo>
                <a:lnTo>
                  <a:pt x="250183" y="855801"/>
                </a:lnTo>
                <a:lnTo>
                  <a:pt x="230771" y="799919"/>
                </a:lnTo>
                <a:lnTo>
                  <a:pt x="213470" y="745340"/>
                </a:lnTo>
                <a:lnTo>
                  <a:pt x="199559" y="693585"/>
                </a:lnTo>
                <a:lnTo>
                  <a:pt x="190320" y="646176"/>
                </a:lnTo>
                <a:lnTo>
                  <a:pt x="184468" y="589690"/>
                </a:lnTo>
                <a:lnTo>
                  <a:pt x="182506" y="532810"/>
                </a:lnTo>
                <a:lnTo>
                  <a:pt x="183681" y="476523"/>
                </a:lnTo>
                <a:lnTo>
                  <a:pt x="187240" y="421814"/>
                </a:lnTo>
                <a:lnTo>
                  <a:pt x="192431" y="369671"/>
                </a:lnTo>
                <a:lnTo>
                  <a:pt x="198500" y="321081"/>
                </a:lnTo>
                <a:lnTo>
                  <a:pt x="204693" y="277030"/>
                </a:lnTo>
                <a:lnTo>
                  <a:pt x="210259" y="238506"/>
                </a:lnTo>
                <a:lnTo>
                  <a:pt x="226299" y="179443"/>
                </a:lnTo>
                <a:lnTo>
                  <a:pt x="248089" y="138525"/>
                </a:lnTo>
                <a:lnTo>
                  <a:pt x="265855" y="107846"/>
                </a:lnTo>
                <a:lnTo>
                  <a:pt x="269822" y="79501"/>
                </a:lnTo>
                <a:lnTo>
                  <a:pt x="253221" y="50077"/>
                </a:lnTo>
                <a:lnTo>
                  <a:pt x="222642" y="24225"/>
                </a:lnTo>
                <a:lnTo>
                  <a:pt x="188348" y="6135"/>
                </a:lnTo>
                <a:lnTo>
                  <a:pt x="160602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451529" y="2584576"/>
            <a:ext cx="339725" cy="1223010"/>
          </a:xfrm>
          <a:custGeom>
            <a:avLst/>
            <a:gdLst/>
            <a:ahLst/>
            <a:cxnLst/>
            <a:rect l="l" t="t" r="r" b="b"/>
            <a:pathLst>
              <a:path w="339725" h="1223010">
                <a:moveTo>
                  <a:pt x="101039" y="59562"/>
                </a:moveTo>
                <a:lnTo>
                  <a:pt x="85039" y="91252"/>
                </a:lnTo>
                <a:lnTo>
                  <a:pt x="65329" y="129563"/>
                </a:lnTo>
                <a:lnTo>
                  <a:pt x="44524" y="173942"/>
                </a:lnTo>
                <a:lnTo>
                  <a:pt x="25244" y="223835"/>
                </a:lnTo>
                <a:lnTo>
                  <a:pt x="10105" y="278687"/>
                </a:lnTo>
                <a:lnTo>
                  <a:pt x="1725" y="337947"/>
                </a:lnTo>
                <a:lnTo>
                  <a:pt x="0" y="381217"/>
                </a:lnTo>
                <a:lnTo>
                  <a:pt x="272" y="428668"/>
                </a:lnTo>
                <a:lnTo>
                  <a:pt x="2464" y="479316"/>
                </a:lnTo>
                <a:lnTo>
                  <a:pt x="6492" y="532179"/>
                </a:lnTo>
                <a:lnTo>
                  <a:pt x="12278" y="586272"/>
                </a:lnTo>
                <a:lnTo>
                  <a:pt x="19740" y="640611"/>
                </a:lnTo>
                <a:lnTo>
                  <a:pt x="28799" y="694214"/>
                </a:lnTo>
                <a:lnTo>
                  <a:pt x="39373" y="746096"/>
                </a:lnTo>
                <a:lnTo>
                  <a:pt x="51382" y="795274"/>
                </a:lnTo>
                <a:lnTo>
                  <a:pt x="65964" y="844583"/>
                </a:lnTo>
                <a:lnTo>
                  <a:pt x="83767" y="896425"/>
                </a:lnTo>
                <a:lnTo>
                  <a:pt x="103974" y="949165"/>
                </a:lnTo>
                <a:lnTo>
                  <a:pt x="125772" y="1001168"/>
                </a:lnTo>
                <a:lnTo>
                  <a:pt x="148344" y="1050799"/>
                </a:lnTo>
                <a:lnTo>
                  <a:pt x="170875" y="1096423"/>
                </a:lnTo>
                <a:lnTo>
                  <a:pt x="192550" y="1136407"/>
                </a:lnTo>
                <a:lnTo>
                  <a:pt x="212554" y="1169114"/>
                </a:lnTo>
                <a:lnTo>
                  <a:pt x="260498" y="1217110"/>
                </a:lnTo>
                <a:lnTo>
                  <a:pt x="291157" y="1222521"/>
                </a:lnTo>
                <a:lnTo>
                  <a:pt x="317524" y="1209863"/>
                </a:lnTo>
                <a:lnTo>
                  <a:pt x="335077" y="1179857"/>
                </a:lnTo>
                <a:lnTo>
                  <a:pt x="339291" y="1133221"/>
                </a:lnTo>
                <a:lnTo>
                  <a:pt x="334098" y="1101482"/>
                </a:lnTo>
                <a:lnTo>
                  <a:pt x="323335" y="1061915"/>
                </a:lnTo>
                <a:lnTo>
                  <a:pt x="308281" y="1016041"/>
                </a:lnTo>
                <a:lnTo>
                  <a:pt x="290218" y="965383"/>
                </a:lnTo>
                <a:lnTo>
                  <a:pt x="270425" y="911463"/>
                </a:lnTo>
                <a:lnTo>
                  <a:pt x="250183" y="855801"/>
                </a:lnTo>
                <a:lnTo>
                  <a:pt x="230771" y="799919"/>
                </a:lnTo>
                <a:lnTo>
                  <a:pt x="213470" y="745340"/>
                </a:lnTo>
                <a:lnTo>
                  <a:pt x="199559" y="693585"/>
                </a:lnTo>
                <a:lnTo>
                  <a:pt x="190320" y="646176"/>
                </a:lnTo>
                <a:lnTo>
                  <a:pt x="184468" y="589690"/>
                </a:lnTo>
                <a:lnTo>
                  <a:pt x="182506" y="532810"/>
                </a:lnTo>
                <a:lnTo>
                  <a:pt x="183681" y="476523"/>
                </a:lnTo>
                <a:lnTo>
                  <a:pt x="187240" y="421814"/>
                </a:lnTo>
                <a:lnTo>
                  <a:pt x="192431" y="369671"/>
                </a:lnTo>
                <a:lnTo>
                  <a:pt x="198500" y="321081"/>
                </a:lnTo>
                <a:lnTo>
                  <a:pt x="204693" y="277030"/>
                </a:lnTo>
                <a:lnTo>
                  <a:pt x="210259" y="238506"/>
                </a:lnTo>
                <a:lnTo>
                  <a:pt x="226299" y="179443"/>
                </a:lnTo>
                <a:lnTo>
                  <a:pt x="248089" y="138525"/>
                </a:lnTo>
                <a:lnTo>
                  <a:pt x="265855" y="107846"/>
                </a:lnTo>
                <a:lnTo>
                  <a:pt x="269822" y="79501"/>
                </a:lnTo>
                <a:lnTo>
                  <a:pt x="253221" y="50077"/>
                </a:lnTo>
                <a:lnTo>
                  <a:pt x="222642" y="24225"/>
                </a:lnTo>
                <a:lnTo>
                  <a:pt x="188348" y="6135"/>
                </a:lnTo>
                <a:lnTo>
                  <a:pt x="160602" y="0"/>
                </a:lnTo>
                <a:lnTo>
                  <a:pt x="143116" y="2091"/>
                </a:lnTo>
                <a:lnTo>
                  <a:pt x="130154" y="9302"/>
                </a:lnTo>
                <a:lnTo>
                  <a:pt x="117525" y="26753"/>
                </a:lnTo>
                <a:lnTo>
                  <a:pt x="101039" y="59562"/>
                </a:lnTo>
                <a:close/>
              </a:path>
            </a:pathLst>
          </a:custGeom>
          <a:ln w="25400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85750" y="5767387"/>
            <a:ext cx="2990850" cy="923925"/>
          </a:xfrm>
          <a:custGeom>
            <a:avLst/>
            <a:gdLst/>
            <a:ahLst/>
            <a:cxnLst/>
            <a:rect l="l" t="t" r="r" b="b"/>
            <a:pathLst>
              <a:path w="2990850" h="923925">
                <a:moveTo>
                  <a:pt x="0" y="923925"/>
                </a:moveTo>
                <a:lnTo>
                  <a:pt x="2990850" y="923925"/>
                </a:lnTo>
                <a:lnTo>
                  <a:pt x="2990850" y="0"/>
                </a:lnTo>
                <a:lnTo>
                  <a:pt x="0" y="0"/>
                </a:lnTo>
                <a:lnTo>
                  <a:pt x="0" y="9239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2/13/2019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2/13/2019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2/13/2019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2/13/2019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228"/>
            <a:ext cx="9143999" cy="68202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5290" y="136525"/>
            <a:ext cx="8713419" cy="6229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2/13/2019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5.googleusercontent.com/p/AF1QipN-gsS5H6IOq2aI8KHImYiz2HlO-QLX1lxyK9JB=w314-h168-p-k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1" cy="489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bject 7"/>
          <p:cNvSpPr txBox="1"/>
          <p:nvPr/>
        </p:nvSpPr>
        <p:spPr>
          <a:xfrm>
            <a:off x="2771" y="297850"/>
            <a:ext cx="6758941" cy="933589"/>
          </a:xfrm>
          <a:prstGeom prst="rect">
            <a:avLst/>
          </a:prstGeom>
          <a:solidFill>
            <a:srgbClr val="FFC000"/>
          </a:solidFill>
          <a:ln w="9525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86360" algn="ctr">
              <a:lnSpc>
                <a:spcPct val="100000"/>
              </a:lnSpc>
              <a:spcBef>
                <a:spcPts val="260"/>
              </a:spcBef>
            </a:pPr>
            <a:r>
              <a:rPr lang="pt-PT" sz="2400" b="1" spc="-20" dirty="0" smtClean="0">
                <a:latin typeface="Arial"/>
                <a:cs typeface="Arial"/>
              </a:rPr>
              <a:t>II </a:t>
            </a:r>
            <a:r>
              <a:rPr lang="pt-PT" sz="2400" b="1" spc="-20" dirty="0" err="1">
                <a:latin typeface="Arial"/>
                <a:cs typeface="Arial"/>
              </a:rPr>
              <a:t>Aqu</a:t>
            </a:r>
            <a:r>
              <a:rPr sz="2400" b="1" spc="-20" dirty="0" err="1">
                <a:latin typeface="Arial"/>
                <a:cs typeface="Arial"/>
              </a:rPr>
              <a:t>atlo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lang="pt-PT" sz="2400" b="1" spc="-20" dirty="0">
                <a:latin typeface="Arial"/>
                <a:cs typeface="Arial"/>
              </a:rPr>
              <a:t>Segmentado </a:t>
            </a:r>
            <a:r>
              <a:rPr sz="2400" b="1" spc="-5" dirty="0">
                <a:latin typeface="Arial"/>
                <a:cs typeface="Arial"/>
              </a:rPr>
              <a:t>d</a:t>
            </a:r>
            <a:r>
              <a:rPr lang="pt-PT" sz="2400" b="1" spc="-5" dirty="0">
                <a:latin typeface="Arial"/>
                <a:cs typeface="Arial"/>
              </a:rPr>
              <a:t>o </a:t>
            </a:r>
            <a:r>
              <a:rPr lang="pt-PT" sz="2400" b="1" spc="-5" dirty="0" err="1">
                <a:latin typeface="Arial"/>
                <a:cs typeface="Arial"/>
              </a:rPr>
              <a:t>Bike</a:t>
            </a:r>
            <a:r>
              <a:rPr lang="pt-PT" sz="2400" b="1" spc="-5" dirty="0">
                <a:latin typeface="Arial"/>
                <a:cs typeface="Arial"/>
              </a:rPr>
              <a:t> Clube S. Brás</a:t>
            </a:r>
          </a:p>
          <a:p>
            <a:pPr marL="86360" algn="ctr">
              <a:lnSpc>
                <a:spcPct val="100000"/>
              </a:lnSpc>
              <a:spcBef>
                <a:spcPts val="260"/>
              </a:spcBef>
            </a:pPr>
            <a:r>
              <a:rPr lang="pt-PT" sz="1600" b="1" dirty="0">
                <a:latin typeface="Arial" charset="0"/>
              </a:rPr>
              <a:t>Sábado, </a:t>
            </a:r>
            <a:r>
              <a:rPr lang="pt-PT" sz="1600" b="1" dirty="0" smtClean="0">
                <a:latin typeface="Arial" charset="0"/>
              </a:rPr>
              <a:t>16 </a:t>
            </a:r>
            <a:r>
              <a:rPr lang="pt-PT" sz="1600" b="1" dirty="0">
                <a:latin typeface="Arial" charset="0"/>
              </a:rPr>
              <a:t>de Fevereiro de </a:t>
            </a:r>
            <a:r>
              <a:rPr lang="pt-PT" sz="1600" b="1" dirty="0" smtClean="0">
                <a:latin typeface="Arial" charset="0"/>
              </a:rPr>
              <a:t>2019, 14:00h</a:t>
            </a:r>
            <a:endParaRPr lang="pt-PT" sz="1600" b="1" dirty="0">
              <a:latin typeface="Arial" charset="0"/>
            </a:endParaRPr>
          </a:p>
          <a:p>
            <a:pPr algn="ctr">
              <a:defRPr/>
            </a:pPr>
            <a:r>
              <a:rPr lang="pt-PT" sz="1600" b="1" dirty="0">
                <a:latin typeface="Arial" charset="0"/>
              </a:rPr>
              <a:t>Circuito Jovem do Algarve – 1ª etapa</a:t>
            </a:r>
          </a:p>
        </p:txBody>
      </p:sp>
      <p:sp>
        <p:nvSpPr>
          <p:cNvPr id="14" name="object 7"/>
          <p:cNvSpPr txBox="1"/>
          <p:nvPr/>
        </p:nvSpPr>
        <p:spPr>
          <a:xfrm>
            <a:off x="6705600" y="304800"/>
            <a:ext cx="2438400" cy="9144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33020" rIns="0" bIns="0" rtlCol="0">
            <a:noAutofit/>
          </a:bodyPr>
          <a:lstStyle/>
          <a:p>
            <a:pPr algn="ctr">
              <a:defRPr/>
            </a:pPr>
            <a:endParaRPr lang="pt-PT" sz="2000" b="1" dirty="0">
              <a:latin typeface="Arial" charset="0"/>
            </a:endParaRPr>
          </a:p>
          <a:p>
            <a:pPr algn="ctr">
              <a:defRPr/>
            </a:pPr>
            <a:r>
              <a:rPr lang="pt-PT" sz="2000" b="1" dirty="0">
                <a:latin typeface="Arial" charset="0"/>
              </a:rPr>
              <a:t>NATAÇÃO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5628672" y="3271312"/>
            <a:ext cx="2729705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PT" altLang="pt-PT" sz="1200" b="1" dirty="0"/>
              <a:t>Linha de partida (dentro de água)</a:t>
            </a:r>
          </a:p>
        </p:txBody>
      </p:sp>
      <p:sp>
        <p:nvSpPr>
          <p:cNvPr id="27" name="Text Box 51"/>
          <p:cNvSpPr txBox="1">
            <a:spLocks noChangeArrowheads="1"/>
          </p:cNvSpPr>
          <p:nvPr/>
        </p:nvSpPr>
        <p:spPr bwMode="auto">
          <a:xfrm>
            <a:off x="1544282" y="2312314"/>
            <a:ext cx="5217430" cy="430887"/>
          </a:xfrm>
          <a:prstGeom prst="rect">
            <a:avLst/>
          </a:prstGeom>
          <a:solidFill>
            <a:srgbClr val="5FF37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100" b="1" dirty="0">
                <a:latin typeface="Verdana" panose="020B0604030504040204" pitchFamily="34" charset="0"/>
              </a:rPr>
              <a:t>ZONA DE CADEIRAS PARA ESPERAR PARA CHAMADA                  </a:t>
            </a:r>
            <a:r>
              <a:rPr lang="pt-PT" altLang="pt-PT" sz="1100" b="1" dirty="0" smtClean="0">
                <a:latin typeface="Verdana" panose="020B0604030504040204" pitchFamily="34" charset="0"/>
              </a:rPr>
              <a:t>2 </a:t>
            </a:r>
            <a:r>
              <a:rPr lang="pt-PT" altLang="pt-PT" sz="1100" b="1" dirty="0">
                <a:latin typeface="Verdana" panose="020B0604030504040204" pitchFamily="34" charset="0"/>
              </a:rPr>
              <a:t>Cadeiras por pista, aos pares</a:t>
            </a:r>
          </a:p>
        </p:txBody>
      </p:sp>
      <p:sp>
        <p:nvSpPr>
          <p:cNvPr id="7" name="Arco 6"/>
          <p:cNvSpPr/>
          <p:nvPr/>
        </p:nvSpPr>
        <p:spPr>
          <a:xfrm>
            <a:off x="457200" y="3825199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11" name="Conexão recta unidireccional 37"/>
          <p:cNvCxnSpPr/>
          <p:nvPr/>
        </p:nvCxnSpPr>
        <p:spPr>
          <a:xfrm flipH="1" flipV="1">
            <a:off x="4419600" y="3124200"/>
            <a:ext cx="1633978" cy="31727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xão recta unidireccional 37"/>
          <p:cNvCxnSpPr/>
          <p:nvPr/>
        </p:nvCxnSpPr>
        <p:spPr>
          <a:xfrm>
            <a:off x="2846390" y="2764472"/>
            <a:ext cx="900905" cy="20732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5328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4" name="object 7"/>
          <p:cNvSpPr txBox="1"/>
          <p:nvPr/>
        </p:nvSpPr>
        <p:spPr>
          <a:xfrm>
            <a:off x="6858000" y="0"/>
            <a:ext cx="1864615" cy="648896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algn="ctr">
              <a:defRPr/>
            </a:pPr>
            <a:r>
              <a:rPr lang="pt-PT" sz="2000" b="1" dirty="0">
                <a:latin typeface="Arial" charset="0"/>
              </a:rPr>
              <a:t>CORRIDA 400m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 rot="20804944">
            <a:off x="3365059" y="4265053"/>
            <a:ext cx="1550879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altLang="pt-PT" sz="1200" b="1" dirty="0"/>
              <a:t>Sentido da corrida</a:t>
            </a:r>
          </a:p>
        </p:txBody>
      </p:sp>
      <p:sp>
        <p:nvSpPr>
          <p:cNvPr id="19" name="Text Box 51"/>
          <p:cNvSpPr txBox="1">
            <a:spLocks noChangeArrowheads="1"/>
          </p:cNvSpPr>
          <p:nvPr/>
        </p:nvSpPr>
        <p:spPr bwMode="auto">
          <a:xfrm rot="5400000">
            <a:off x="2315847" y="5682550"/>
            <a:ext cx="381000" cy="293503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endParaRPr lang="pt-PT" altLang="pt-PT" sz="1200" b="1" dirty="0">
              <a:latin typeface="Verdana" panose="020B0604030504040204" pitchFamily="34" charset="0"/>
            </a:endParaRPr>
          </a:p>
        </p:txBody>
      </p:sp>
      <p:sp>
        <p:nvSpPr>
          <p:cNvPr id="27" name="Text Box 51"/>
          <p:cNvSpPr txBox="1">
            <a:spLocks noChangeArrowheads="1"/>
          </p:cNvSpPr>
          <p:nvPr/>
        </p:nvSpPr>
        <p:spPr bwMode="auto">
          <a:xfrm rot="5400000">
            <a:off x="1753715" y="4989986"/>
            <a:ext cx="762001" cy="230832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900" b="1" dirty="0">
              <a:latin typeface="Verdana" panose="020B0604030504040204" pitchFamily="34" charset="0"/>
            </a:endParaRPr>
          </a:p>
        </p:txBody>
      </p:sp>
      <p:sp>
        <p:nvSpPr>
          <p:cNvPr id="29" name="Text Box 51"/>
          <p:cNvSpPr txBox="1">
            <a:spLocks noChangeArrowheads="1"/>
          </p:cNvSpPr>
          <p:nvPr/>
        </p:nvSpPr>
        <p:spPr bwMode="auto">
          <a:xfrm rot="21160938">
            <a:off x="3441286" y="5599405"/>
            <a:ext cx="592694" cy="2308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900" b="1" dirty="0">
              <a:latin typeface="Verdana" panose="020B0604030504040204" pitchFamily="34" charset="0"/>
            </a:endParaRPr>
          </a:p>
        </p:txBody>
      </p:sp>
      <p:sp>
        <p:nvSpPr>
          <p:cNvPr id="7" name="Arco 6"/>
          <p:cNvSpPr/>
          <p:nvPr/>
        </p:nvSpPr>
        <p:spPr>
          <a:xfrm>
            <a:off x="457200" y="3825199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990296"/>
              </p:ext>
            </p:extLst>
          </p:nvPr>
        </p:nvGraphicFramePr>
        <p:xfrm>
          <a:off x="0" y="990600"/>
          <a:ext cx="3375828" cy="60960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5643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115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4572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DISTÂNCIAS 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Benjamins </a:t>
                      </a:r>
                    </a:p>
                    <a:p>
                      <a:pPr marL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7, 8 e 9 anos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Corrida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400m (1 volta)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1" name="Text Box 51"/>
          <p:cNvSpPr txBox="1">
            <a:spLocks noChangeArrowheads="1"/>
          </p:cNvSpPr>
          <p:nvPr/>
        </p:nvSpPr>
        <p:spPr bwMode="auto">
          <a:xfrm rot="5400000">
            <a:off x="2209800" y="4966902"/>
            <a:ext cx="609598" cy="276999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endParaRPr lang="pt-PT" altLang="pt-PT" sz="1200" b="1" dirty="0">
              <a:latin typeface="Verdana" panose="020B0604030504040204" pitchFamily="34" charset="0"/>
            </a:endParaRPr>
          </a:p>
        </p:txBody>
      </p:sp>
      <p:cxnSp>
        <p:nvCxnSpPr>
          <p:cNvPr id="25" name="Conexão recta unidireccional 24"/>
          <p:cNvCxnSpPr/>
          <p:nvPr/>
        </p:nvCxnSpPr>
        <p:spPr>
          <a:xfrm flipV="1">
            <a:off x="3810000" y="4495800"/>
            <a:ext cx="914400" cy="2286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xão recta unidireccional 25"/>
          <p:cNvCxnSpPr/>
          <p:nvPr/>
        </p:nvCxnSpPr>
        <p:spPr>
          <a:xfrm flipV="1">
            <a:off x="7315200" y="3962400"/>
            <a:ext cx="914400" cy="2286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xão recta unidireccional 31"/>
          <p:cNvCxnSpPr/>
          <p:nvPr/>
        </p:nvCxnSpPr>
        <p:spPr>
          <a:xfrm flipH="1" flipV="1">
            <a:off x="8077200" y="2362200"/>
            <a:ext cx="152400" cy="6858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xão recta unidireccional 33"/>
          <p:cNvCxnSpPr/>
          <p:nvPr/>
        </p:nvCxnSpPr>
        <p:spPr>
          <a:xfrm flipH="1">
            <a:off x="6400800" y="1828800"/>
            <a:ext cx="990600" cy="762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xão recta unidireccional 35"/>
          <p:cNvCxnSpPr/>
          <p:nvPr/>
        </p:nvCxnSpPr>
        <p:spPr>
          <a:xfrm flipH="1">
            <a:off x="3048000" y="2209800"/>
            <a:ext cx="1143000" cy="762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xão recta unidireccional 37"/>
          <p:cNvCxnSpPr/>
          <p:nvPr/>
        </p:nvCxnSpPr>
        <p:spPr>
          <a:xfrm>
            <a:off x="1066800" y="4191000"/>
            <a:ext cx="228600" cy="9144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xão recta unidireccional 47"/>
          <p:cNvCxnSpPr/>
          <p:nvPr/>
        </p:nvCxnSpPr>
        <p:spPr>
          <a:xfrm flipV="1">
            <a:off x="1447800" y="5791200"/>
            <a:ext cx="762000" cy="2286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0" name="Tabela 49"/>
          <p:cNvGraphicFramePr>
            <a:graphicFrameLocks noGrp="1"/>
          </p:cNvGraphicFramePr>
          <p:nvPr/>
        </p:nvGraphicFramePr>
        <p:xfrm>
          <a:off x="7239000" y="5562600"/>
          <a:ext cx="1905000" cy="129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62581">
                <a:tc>
                  <a:txBody>
                    <a:bodyPr/>
                    <a:lstStyle/>
                    <a:p>
                      <a:r>
                        <a:rPr lang="pt-PT" sz="1100" b="1" dirty="0">
                          <a:solidFill>
                            <a:schemeClr val="tx1"/>
                          </a:solidFill>
                        </a:rPr>
                        <a:t>Zona de espera para chamada</a:t>
                      </a:r>
                    </a:p>
                  </a:txBody>
                  <a:tcPr marR="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2581">
                <a:tc>
                  <a:txBody>
                    <a:bodyPr/>
                    <a:lstStyle/>
                    <a:p>
                      <a:r>
                        <a:rPr lang="pt-PT" sz="1100" b="1" dirty="0">
                          <a:solidFill>
                            <a:schemeClr val="tx1"/>
                          </a:solidFill>
                        </a:rPr>
                        <a:t>Partida</a:t>
                      </a:r>
                    </a:p>
                  </a:txBody>
                  <a:tcPr marR="0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5076">
                <a:tc>
                  <a:txBody>
                    <a:bodyPr/>
                    <a:lstStyle/>
                    <a:p>
                      <a:r>
                        <a:rPr lang="pt-PT" sz="1100" b="1" dirty="0">
                          <a:solidFill>
                            <a:schemeClr val="tx1"/>
                          </a:solidFill>
                        </a:rPr>
                        <a:t>Meta</a:t>
                      </a:r>
                    </a:p>
                  </a:txBody>
                  <a:tcPr marR="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2581">
                <a:tc>
                  <a:txBody>
                    <a:bodyPr/>
                    <a:lstStyle/>
                    <a:p>
                      <a:r>
                        <a:rPr lang="pt-PT" sz="1100" b="1" dirty="0">
                          <a:solidFill>
                            <a:schemeClr val="tx1"/>
                          </a:solidFill>
                        </a:rPr>
                        <a:t>Secretariado</a:t>
                      </a:r>
                    </a:p>
                  </a:txBody>
                  <a:tcPr marR="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2581">
                <a:tc>
                  <a:txBody>
                    <a:bodyPr/>
                    <a:lstStyle/>
                    <a:p>
                      <a:r>
                        <a:rPr lang="pt-PT" sz="1100" b="1" dirty="0">
                          <a:solidFill>
                            <a:schemeClr val="tx1"/>
                          </a:solidFill>
                        </a:rPr>
                        <a:t>Recuperação</a:t>
                      </a:r>
                    </a:p>
                  </a:txBody>
                  <a:tcPr marR="0" marT="0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4" name="Text Box 51"/>
          <p:cNvSpPr txBox="1">
            <a:spLocks noChangeArrowheads="1"/>
          </p:cNvSpPr>
          <p:nvPr/>
        </p:nvSpPr>
        <p:spPr bwMode="auto">
          <a:xfrm rot="21160938">
            <a:off x="2907888" y="5675606"/>
            <a:ext cx="592694" cy="230832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900" b="1" dirty="0">
              <a:latin typeface="Verdana" panose="020B0604030504040204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5029200" y="6019800"/>
            <a:ext cx="1447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b="1" dirty="0"/>
              <a:t>Piscina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66" y="0"/>
            <a:ext cx="91209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bject 7"/>
          <p:cNvSpPr txBox="1"/>
          <p:nvPr/>
        </p:nvSpPr>
        <p:spPr>
          <a:xfrm>
            <a:off x="6858000" y="0"/>
            <a:ext cx="1864615" cy="648896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algn="ctr">
              <a:defRPr/>
            </a:pPr>
            <a:r>
              <a:rPr lang="pt-PT" sz="2000" b="1" dirty="0">
                <a:latin typeface="Arial" charset="0"/>
              </a:rPr>
              <a:t>CORRIDA 800m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 rot="417358">
            <a:off x="3211466" y="3902892"/>
            <a:ext cx="1550879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altLang="pt-PT" sz="1200" b="1" dirty="0"/>
              <a:t>Sentido da corrida</a:t>
            </a:r>
          </a:p>
        </p:txBody>
      </p:sp>
      <p:sp>
        <p:nvSpPr>
          <p:cNvPr id="19" name="Text Box 51"/>
          <p:cNvSpPr txBox="1">
            <a:spLocks noChangeArrowheads="1"/>
          </p:cNvSpPr>
          <p:nvPr/>
        </p:nvSpPr>
        <p:spPr bwMode="auto">
          <a:xfrm rot="5400000">
            <a:off x="1878363" y="4293837"/>
            <a:ext cx="304800" cy="251527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endParaRPr lang="pt-PT" altLang="pt-PT" sz="1200" b="1" dirty="0">
              <a:latin typeface="Verdana" panose="020B0604030504040204" pitchFamily="34" charset="0"/>
            </a:endParaRPr>
          </a:p>
        </p:txBody>
      </p:sp>
      <p:sp>
        <p:nvSpPr>
          <p:cNvPr id="27" name="Text Box 51"/>
          <p:cNvSpPr txBox="1">
            <a:spLocks noChangeArrowheads="1"/>
          </p:cNvSpPr>
          <p:nvPr/>
        </p:nvSpPr>
        <p:spPr bwMode="auto">
          <a:xfrm rot="5400000">
            <a:off x="1333502" y="3846985"/>
            <a:ext cx="457198" cy="230832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900" b="1" dirty="0">
              <a:latin typeface="Verdana" panose="020B0604030504040204" pitchFamily="34" charset="0"/>
            </a:endParaRPr>
          </a:p>
        </p:txBody>
      </p:sp>
      <p:sp>
        <p:nvSpPr>
          <p:cNvPr id="29" name="Text Box 51"/>
          <p:cNvSpPr txBox="1">
            <a:spLocks noChangeArrowheads="1"/>
          </p:cNvSpPr>
          <p:nvPr/>
        </p:nvSpPr>
        <p:spPr bwMode="auto">
          <a:xfrm rot="689973">
            <a:off x="2912661" y="4628763"/>
            <a:ext cx="592694" cy="2308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900" b="1" dirty="0">
              <a:latin typeface="Verdana" panose="020B0604030504040204" pitchFamily="34" charset="0"/>
            </a:endParaRPr>
          </a:p>
        </p:txBody>
      </p:sp>
      <p:sp>
        <p:nvSpPr>
          <p:cNvPr id="7" name="Arco 6"/>
          <p:cNvSpPr/>
          <p:nvPr/>
        </p:nvSpPr>
        <p:spPr>
          <a:xfrm>
            <a:off x="457200" y="3825199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Text Box 51"/>
          <p:cNvSpPr txBox="1">
            <a:spLocks noChangeArrowheads="1"/>
          </p:cNvSpPr>
          <p:nvPr/>
        </p:nvSpPr>
        <p:spPr bwMode="auto">
          <a:xfrm rot="5400000">
            <a:off x="1662499" y="3823900"/>
            <a:ext cx="457201" cy="276999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endParaRPr lang="pt-PT" altLang="pt-PT" sz="1200" b="1" dirty="0">
              <a:latin typeface="Verdana" panose="020B0604030504040204" pitchFamily="34" charset="0"/>
            </a:endParaRPr>
          </a:p>
        </p:txBody>
      </p:sp>
      <p:cxnSp>
        <p:nvCxnSpPr>
          <p:cNvPr id="25" name="Conexão recta unidireccional 24"/>
          <p:cNvCxnSpPr/>
          <p:nvPr/>
        </p:nvCxnSpPr>
        <p:spPr>
          <a:xfrm>
            <a:off x="3124200" y="4267200"/>
            <a:ext cx="1524000" cy="2286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xão recta unidireccional 25"/>
          <p:cNvCxnSpPr/>
          <p:nvPr/>
        </p:nvCxnSpPr>
        <p:spPr>
          <a:xfrm flipH="1" flipV="1">
            <a:off x="6019800" y="4191000"/>
            <a:ext cx="1524000" cy="1524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xão recta unidireccional 31"/>
          <p:cNvCxnSpPr/>
          <p:nvPr/>
        </p:nvCxnSpPr>
        <p:spPr>
          <a:xfrm flipH="1" flipV="1">
            <a:off x="6019800" y="3352800"/>
            <a:ext cx="1371600" cy="762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xão recta unidireccional 33"/>
          <p:cNvCxnSpPr/>
          <p:nvPr/>
        </p:nvCxnSpPr>
        <p:spPr>
          <a:xfrm flipH="1" flipV="1">
            <a:off x="5943600" y="2362200"/>
            <a:ext cx="1143000" cy="762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xão recta unidireccional 35"/>
          <p:cNvCxnSpPr/>
          <p:nvPr/>
        </p:nvCxnSpPr>
        <p:spPr>
          <a:xfrm flipH="1">
            <a:off x="1066800" y="2514600"/>
            <a:ext cx="457200" cy="12192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xão recta unidireccional 37"/>
          <p:cNvCxnSpPr/>
          <p:nvPr/>
        </p:nvCxnSpPr>
        <p:spPr>
          <a:xfrm>
            <a:off x="1066800" y="4343400"/>
            <a:ext cx="457200" cy="762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xão recta unidireccional 47"/>
          <p:cNvCxnSpPr/>
          <p:nvPr/>
        </p:nvCxnSpPr>
        <p:spPr>
          <a:xfrm>
            <a:off x="3810000" y="3581400"/>
            <a:ext cx="1219200" cy="762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0" name="Tabela 49"/>
          <p:cNvGraphicFramePr>
            <a:graphicFrameLocks noGrp="1"/>
          </p:cNvGraphicFramePr>
          <p:nvPr/>
        </p:nvGraphicFramePr>
        <p:xfrm>
          <a:off x="7239000" y="5562600"/>
          <a:ext cx="1905000" cy="129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62581">
                <a:tc>
                  <a:txBody>
                    <a:bodyPr/>
                    <a:lstStyle/>
                    <a:p>
                      <a:r>
                        <a:rPr lang="pt-PT" sz="1100" b="1" dirty="0">
                          <a:solidFill>
                            <a:schemeClr val="tx1"/>
                          </a:solidFill>
                        </a:rPr>
                        <a:t>Zona de espera para chamada</a:t>
                      </a:r>
                    </a:p>
                  </a:txBody>
                  <a:tcPr marR="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2581">
                <a:tc>
                  <a:txBody>
                    <a:bodyPr/>
                    <a:lstStyle/>
                    <a:p>
                      <a:r>
                        <a:rPr lang="pt-PT" sz="1100" b="1" dirty="0">
                          <a:solidFill>
                            <a:schemeClr val="tx1"/>
                          </a:solidFill>
                        </a:rPr>
                        <a:t>Partida</a:t>
                      </a:r>
                    </a:p>
                  </a:txBody>
                  <a:tcPr marR="0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5076">
                <a:tc>
                  <a:txBody>
                    <a:bodyPr/>
                    <a:lstStyle/>
                    <a:p>
                      <a:r>
                        <a:rPr lang="pt-PT" sz="1100" b="1" dirty="0">
                          <a:solidFill>
                            <a:schemeClr val="tx1"/>
                          </a:solidFill>
                        </a:rPr>
                        <a:t>Meta</a:t>
                      </a:r>
                    </a:p>
                  </a:txBody>
                  <a:tcPr marR="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2581">
                <a:tc>
                  <a:txBody>
                    <a:bodyPr/>
                    <a:lstStyle/>
                    <a:p>
                      <a:r>
                        <a:rPr lang="pt-PT" sz="1100" b="1" dirty="0">
                          <a:solidFill>
                            <a:schemeClr val="tx1"/>
                          </a:solidFill>
                        </a:rPr>
                        <a:t>Secretariado</a:t>
                      </a:r>
                    </a:p>
                  </a:txBody>
                  <a:tcPr marR="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2581">
                <a:tc>
                  <a:txBody>
                    <a:bodyPr/>
                    <a:lstStyle/>
                    <a:p>
                      <a:r>
                        <a:rPr lang="pt-PT" sz="1100" b="1" dirty="0">
                          <a:solidFill>
                            <a:schemeClr val="tx1"/>
                          </a:solidFill>
                        </a:rPr>
                        <a:t>Recuperação</a:t>
                      </a:r>
                    </a:p>
                  </a:txBody>
                  <a:tcPr marR="0" marT="0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4" name="Text Box 51"/>
          <p:cNvSpPr txBox="1">
            <a:spLocks noChangeArrowheads="1"/>
          </p:cNvSpPr>
          <p:nvPr/>
        </p:nvSpPr>
        <p:spPr bwMode="auto">
          <a:xfrm rot="658221">
            <a:off x="2298287" y="4484541"/>
            <a:ext cx="592694" cy="230832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900" b="1" dirty="0">
              <a:latin typeface="Verdana" panose="020B0604030504040204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3962400" y="5791200"/>
            <a:ext cx="1447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b="1" dirty="0"/>
              <a:t>Piscina</a:t>
            </a:r>
          </a:p>
        </p:txBody>
      </p:sp>
      <p:graphicFrame>
        <p:nvGraphicFramePr>
          <p:cNvPr id="33" name="Tabela 32"/>
          <p:cNvGraphicFramePr>
            <a:graphicFrameLocks noGrp="1"/>
          </p:cNvGraphicFramePr>
          <p:nvPr/>
        </p:nvGraphicFramePr>
        <p:xfrm>
          <a:off x="0" y="990600"/>
          <a:ext cx="3320733" cy="60960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5643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564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4572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DISTÂNCIAS 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Infantis </a:t>
                      </a:r>
                    </a:p>
                    <a:p>
                      <a:pPr marL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10 e 11 anos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Corrida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800m (1 volta)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58" name="Conexão recta unidireccional 57"/>
          <p:cNvCxnSpPr/>
          <p:nvPr/>
        </p:nvCxnSpPr>
        <p:spPr>
          <a:xfrm>
            <a:off x="3657600" y="2895600"/>
            <a:ext cx="1219200" cy="762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xão recta unidireccional 58"/>
          <p:cNvCxnSpPr/>
          <p:nvPr/>
        </p:nvCxnSpPr>
        <p:spPr>
          <a:xfrm flipH="1" flipV="1">
            <a:off x="8305800" y="4343400"/>
            <a:ext cx="76200" cy="4572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xão recta unidireccional 63"/>
          <p:cNvCxnSpPr/>
          <p:nvPr/>
        </p:nvCxnSpPr>
        <p:spPr>
          <a:xfrm flipH="1" flipV="1">
            <a:off x="8229600" y="3429000"/>
            <a:ext cx="76200" cy="3810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xão recta unidireccional 64"/>
          <p:cNvCxnSpPr/>
          <p:nvPr/>
        </p:nvCxnSpPr>
        <p:spPr>
          <a:xfrm flipH="1" flipV="1">
            <a:off x="7772400" y="2667000"/>
            <a:ext cx="228600" cy="3048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xão recta unidireccional 68"/>
          <p:cNvCxnSpPr/>
          <p:nvPr/>
        </p:nvCxnSpPr>
        <p:spPr>
          <a:xfrm flipV="1">
            <a:off x="1676400" y="3200400"/>
            <a:ext cx="76200" cy="3048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xão recta unidireccional 70"/>
          <p:cNvCxnSpPr/>
          <p:nvPr/>
        </p:nvCxnSpPr>
        <p:spPr>
          <a:xfrm flipV="1">
            <a:off x="1828800" y="2590800"/>
            <a:ext cx="76200" cy="3048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rco 6"/>
          <p:cNvSpPr/>
          <p:nvPr/>
        </p:nvSpPr>
        <p:spPr>
          <a:xfrm>
            <a:off x="457200" y="3825199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690156"/>
              </p:ext>
            </p:extLst>
          </p:nvPr>
        </p:nvGraphicFramePr>
        <p:xfrm>
          <a:off x="-58421" y="990600"/>
          <a:ext cx="5087621" cy="60960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3330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545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4572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DISTÂNCIAS 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Iniciados </a:t>
                      </a:r>
                      <a:r>
                        <a:rPr lang="pt-PT" sz="1400" dirty="0" smtClean="0">
                          <a:effectLst/>
                        </a:rPr>
                        <a:t>+ Adaptado</a:t>
                      </a:r>
                      <a:endParaRPr lang="pt-PT" sz="1400" dirty="0">
                        <a:effectLst/>
                      </a:endParaRPr>
                    </a:p>
                    <a:p>
                      <a:pPr marL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12 e 13 anos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Corrida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effectLst/>
                        </a:rPr>
                        <a:t>400m </a:t>
                      </a:r>
                      <a:r>
                        <a:rPr lang="pt-PT" sz="1400" dirty="0">
                          <a:effectLst/>
                        </a:rPr>
                        <a:t>(1volta </a:t>
                      </a:r>
                      <a:r>
                        <a:rPr lang="pt-PT" sz="1400" dirty="0" smtClean="0">
                          <a:effectLst/>
                        </a:rPr>
                        <a:t>)+800m </a:t>
                      </a:r>
                      <a:r>
                        <a:rPr lang="pt-PT" sz="1400" dirty="0">
                          <a:effectLst/>
                        </a:rPr>
                        <a:t>(1volta)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5" name="object 7"/>
          <p:cNvSpPr txBox="1"/>
          <p:nvPr/>
        </p:nvSpPr>
        <p:spPr>
          <a:xfrm>
            <a:off x="6858000" y="0"/>
            <a:ext cx="1864615" cy="648896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algn="ctr">
              <a:defRPr/>
            </a:pPr>
            <a:r>
              <a:rPr lang="pt-PT" sz="2000" b="1" dirty="0">
                <a:latin typeface="Arial" charset="0"/>
              </a:rPr>
              <a:t>CORRIDA 1200m</a:t>
            </a:r>
          </a:p>
        </p:txBody>
      </p:sp>
      <p:graphicFrame>
        <p:nvGraphicFramePr>
          <p:cNvPr id="32" name="Tabela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02977"/>
              </p:ext>
            </p:extLst>
          </p:nvPr>
        </p:nvGraphicFramePr>
        <p:xfrm>
          <a:off x="6934200" y="838200"/>
          <a:ext cx="1905000" cy="1557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62581">
                <a:tc>
                  <a:txBody>
                    <a:bodyPr/>
                    <a:lstStyle/>
                    <a:p>
                      <a:r>
                        <a:rPr lang="pt-PT" sz="1100" b="1" dirty="0">
                          <a:solidFill>
                            <a:schemeClr val="tx1"/>
                          </a:solidFill>
                        </a:rPr>
                        <a:t>Zona de espera para chamada</a:t>
                      </a:r>
                    </a:p>
                  </a:txBody>
                  <a:tcPr marR="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2581">
                <a:tc>
                  <a:txBody>
                    <a:bodyPr/>
                    <a:lstStyle/>
                    <a:p>
                      <a:r>
                        <a:rPr lang="pt-PT" sz="1100" b="1" dirty="0">
                          <a:solidFill>
                            <a:schemeClr val="tx1"/>
                          </a:solidFill>
                        </a:rPr>
                        <a:t>Partida</a:t>
                      </a:r>
                    </a:p>
                  </a:txBody>
                  <a:tcPr marR="0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2581">
                <a:tc>
                  <a:txBody>
                    <a:bodyPr/>
                    <a:lstStyle/>
                    <a:p>
                      <a:r>
                        <a:rPr lang="pt-PT" sz="1100" b="1" dirty="0">
                          <a:solidFill>
                            <a:schemeClr val="tx1"/>
                          </a:solidFill>
                        </a:rPr>
                        <a:t>Início da volta de 400m</a:t>
                      </a:r>
                    </a:p>
                  </a:txBody>
                  <a:tcPr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5076">
                <a:tc>
                  <a:txBody>
                    <a:bodyPr/>
                    <a:lstStyle/>
                    <a:p>
                      <a:r>
                        <a:rPr lang="pt-PT" sz="1100" b="1" dirty="0">
                          <a:solidFill>
                            <a:schemeClr val="tx1"/>
                          </a:solidFill>
                        </a:rPr>
                        <a:t>Meta</a:t>
                      </a:r>
                    </a:p>
                  </a:txBody>
                  <a:tcPr marR="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2581">
                <a:tc>
                  <a:txBody>
                    <a:bodyPr/>
                    <a:lstStyle/>
                    <a:p>
                      <a:r>
                        <a:rPr lang="pt-PT" sz="1100" b="1" dirty="0">
                          <a:solidFill>
                            <a:schemeClr val="tx1"/>
                          </a:solidFill>
                        </a:rPr>
                        <a:t>Secretariado</a:t>
                      </a:r>
                    </a:p>
                  </a:txBody>
                  <a:tcPr marR="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2581">
                <a:tc>
                  <a:txBody>
                    <a:bodyPr/>
                    <a:lstStyle/>
                    <a:p>
                      <a:r>
                        <a:rPr lang="pt-PT" sz="1100" b="1" dirty="0">
                          <a:solidFill>
                            <a:schemeClr val="tx1"/>
                          </a:solidFill>
                        </a:rPr>
                        <a:t>Recuperação</a:t>
                      </a:r>
                    </a:p>
                  </a:txBody>
                  <a:tcPr marR="0" marT="0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8" name="Text Box 51">
            <a:extLst>
              <a:ext uri="{FF2B5EF4-FFF2-40B4-BE49-F238E27FC236}">
                <a16:creationId xmlns:a16="http://schemas.microsoft.com/office/drawing/2014/main" xmlns="" id="{ECF5FF7A-44FB-49BD-977E-1652ED84E956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1700157" y="5247526"/>
            <a:ext cx="352466" cy="288608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endParaRPr lang="pt-PT" altLang="pt-PT" sz="1200" b="1" dirty="0">
              <a:latin typeface="Verdana" panose="020B0604030504040204" pitchFamily="34" charset="0"/>
            </a:endParaRPr>
          </a:p>
        </p:txBody>
      </p:sp>
      <p:sp>
        <p:nvSpPr>
          <p:cNvPr id="9" name="Text Box 51">
            <a:extLst>
              <a:ext uri="{FF2B5EF4-FFF2-40B4-BE49-F238E27FC236}">
                <a16:creationId xmlns:a16="http://schemas.microsoft.com/office/drawing/2014/main" xmlns="" id="{900F4F70-DFD2-492A-8213-9292CE2276D0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1242180" y="4761944"/>
            <a:ext cx="304800" cy="229715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900" b="1" dirty="0">
              <a:latin typeface="Verdana" panose="020B0604030504040204" pitchFamily="34" charset="0"/>
            </a:endParaRPr>
          </a:p>
        </p:txBody>
      </p:sp>
      <p:sp>
        <p:nvSpPr>
          <p:cNvPr id="10" name="Text Box 51">
            <a:extLst>
              <a:ext uri="{FF2B5EF4-FFF2-40B4-BE49-F238E27FC236}">
                <a16:creationId xmlns:a16="http://schemas.microsoft.com/office/drawing/2014/main" xmlns="" id="{E963C720-C86B-4950-9816-EED32EAE8D22}"/>
              </a:ext>
            </a:extLst>
          </p:cNvPr>
          <p:cNvSpPr txBox="1">
            <a:spLocks noChangeArrowheads="1"/>
          </p:cNvSpPr>
          <p:nvPr/>
        </p:nvSpPr>
        <p:spPr bwMode="auto">
          <a:xfrm rot="689973">
            <a:off x="2663547" y="5594593"/>
            <a:ext cx="592694" cy="2308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900" b="1" dirty="0">
              <a:latin typeface="Verdana" panose="020B0604030504040204" pitchFamily="34" charset="0"/>
            </a:endParaRPr>
          </a:p>
        </p:txBody>
      </p:sp>
      <p:sp>
        <p:nvSpPr>
          <p:cNvPr id="12" name="Text Box 51">
            <a:extLst>
              <a:ext uri="{FF2B5EF4-FFF2-40B4-BE49-F238E27FC236}">
                <a16:creationId xmlns:a16="http://schemas.microsoft.com/office/drawing/2014/main" xmlns="" id="{1DA4E693-DA15-4004-848E-EB5CE69C9C6F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1545408" y="4738302"/>
            <a:ext cx="304800" cy="276999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endParaRPr lang="pt-PT" altLang="pt-PT" sz="1200" b="1" dirty="0">
              <a:latin typeface="Verdana" panose="020B0604030504040204" pitchFamily="34" charset="0"/>
            </a:endParaRPr>
          </a:p>
        </p:txBody>
      </p:sp>
      <p:sp>
        <p:nvSpPr>
          <p:cNvPr id="13" name="Text Box 51">
            <a:extLst>
              <a:ext uri="{FF2B5EF4-FFF2-40B4-BE49-F238E27FC236}">
                <a16:creationId xmlns:a16="http://schemas.microsoft.com/office/drawing/2014/main" xmlns="" id="{77095273-196D-48BB-B50D-12A18EF061F2}"/>
              </a:ext>
            </a:extLst>
          </p:cNvPr>
          <p:cNvSpPr txBox="1">
            <a:spLocks noChangeArrowheads="1"/>
          </p:cNvSpPr>
          <p:nvPr/>
        </p:nvSpPr>
        <p:spPr bwMode="auto">
          <a:xfrm rot="658221">
            <a:off x="2037243" y="5447185"/>
            <a:ext cx="592694" cy="230832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900" b="1" dirty="0">
              <a:latin typeface="Verdana" panose="020B060403050404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5F93975C-EC5B-4488-8F1B-E5F2923C1DE7}"/>
              </a:ext>
            </a:extLst>
          </p:cNvPr>
          <p:cNvSpPr/>
          <p:nvPr/>
        </p:nvSpPr>
        <p:spPr>
          <a:xfrm>
            <a:off x="4038600" y="6248400"/>
            <a:ext cx="84510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pt-PT" b="1" dirty="0"/>
              <a:t>Piscina</a:t>
            </a:r>
            <a:endParaRPr lang="pt-PT" dirty="0"/>
          </a:p>
        </p:txBody>
      </p:sp>
      <p:sp>
        <p:nvSpPr>
          <p:cNvPr id="14" name="Text Box 51">
            <a:extLst>
              <a:ext uri="{FF2B5EF4-FFF2-40B4-BE49-F238E27FC236}">
                <a16:creationId xmlns:a16="http://schemas.microsoft.com/office/drawing/2014/main" xmlns="" id="{544DCAD2-C19A-4716-B70E-E4E24D818BA2}"/>
              </a:ext>
            </a:extLst>
          </p:cNvPr>
          <p:cNvSpPr txBox="1">
            <a:spLocks noChangeArrowheads="1"/>
          </p:cNvSpPr>
          <p:nvPr/>
        </p:nvSpPr>
        <p:spPr bwMode="auto">
          <a:xfrm rot="658221">
            <a:off x="781492" y="4850928"/>
            <a:ext cx="270605" cy="2308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900" b="1" dirty="0">
              <a:latin typeface="Verdana" panose="020B0604030504040204" pitchFamily="34" charset="0"/>
            </a:endParaRPr>
          </a:p>
        </p:txBody>
      </p:sp>
      <p:cxnSp>
        <p:nvCxnSpPr>
          <p:cNvPr id="4" name="Conexão reta unidirecional 3">
            <a:extLst>
              <a:ext uri="{FF2B5EF4-FFF2-40B4-BE49-F238E27FC236}">
                <a16:creationId xmlns:a16="http://schemas.microsoft.com/office/drawing/2014/main" xmlns="" id="{AD10389B-8AFD-412B-BBB9-8C17F52AE310}"/>
              </a:ext>
            </a:extLst>
          </p:cNvPr>
          <p:cNvCxnSpPr/>
          <p:nvPr/>
        </p:nvCxnSpPr>
        <p:spPr>
          <a:xfrm>
            <a:off x="1279722" y="5029202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xão reta unidirecional 5">
            <a:extLst>
              <a:ext uri="{FF2B5EF4-FFF2-40B4-BE49-F238E27FC236}">
                <a16:creationId xmlns:a16="http://schemas.microsoft.com/office/drawing/2014/main" xmlns="" id="{A126AE3E-BB16-4AF2-8CF8-874CCAF83E94}"/>
              </a:ext>
            </a:extLst>
          </p:cNvPr>
          <p:cNvCxnSpPr/>
          <p:nvPr/>
        </p:nvCxnSpPr>
        <p:spPr>
          <a:xfrm>
            <a:off x="1034885" y="5012651"/>
            <a:ext cx="949105" cy="76198"/>
          </a:xfrm>
          <a:prstGeom prst="straightConnector1">
            <a:avLst/>
          </a:prstGeom>
          <a:ln w="412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xão recta unidireccional 57">
            <a:extLst>
              <a:ext uri="{FF2B5EF4-FFF2-40B4-BE49-F238E27FC236}">
                <a16:creationId xmlns:a16="http://schemas.microsoft.com/office/drawing/2014/main" xmlns="" id="{633BEBFE-54B6-465D-8108-67194346ED9C}"/>
              </a:ext>
            </a:extLst>
          </p:cNvPr>
          <p:cNvCxnSpPr/>
          <p:nvPr/>
        </p:nvCxnSpPr>
        <p:spPr>
          <a:xfrm>
            <a:off x="3664503" y="3352801"/>
            <a:ext cx="1219200" cy="762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xão recta unidireccional 57">
            <a:extLst>
              <a:ext uri="{FF2B5EF4-FFF2-40B4-BE49-F238E27FC236}">
                <a16:creationId xmlns:a16="http://schemas.microsoft.com/office/drawing/2014/main" xmlns="" id="{36400D4A-3417-42FC-9938-4DE90D8D6179}"/>
              </a:ext>
            </a:extLst>
          </p:cNvPr>
          <p:cNvCxnSpPr>
            <a:cxnSpLocks/>
          </p:cNvCxnSpPr>
          <p:nvPr/>
        </p:nvCxnSpPr>
        <p:spPr>
          <a:xfrm>
            <a:off x="3230228" y="4991100"/>
            <a:ext cx="1230923" cy="1905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xão recta unidireccional 57">
            <a:extLst>
              <a:ext uri="{FF2B5EF4-FFF2-40B4-BE49-F238E27FC236}">
                <a16:creationId xmlns:a16="http://schemas.microsoft.com/office/drawing/2014/main" xmlns="" id="{216AAE41-F9A9-4065-9BB7-61DB87BE814F}"/>
              </a:ext>
            </a:extLst>
          </p:cNvPr>
          <p:cNvCxnSpPr>
            <a:cxnSpLocks/>
          </p:cNvCxnSpPr>
          <p:nvPr/>
        </p:nvCxnSpPr>
        <p:spPr>
          <a:xfrm>
            <a:off x="3641188" y="4114800"/>
            <a:ext cx="1235612" cy="1524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xão recta unidireccional 57">
            <a:extLst>
              <a:ext uri="{FF2B5EF4-FFF2-40B4-BE49-F238E27FC236}">
                <a16:creationId xmlns:a16="http://schemas.microsoft.com/office/drawing/2014/main" xmlns="" id="{3CE173EE-5B13-4F28-8479-3D570BF63198}"/>
              </a:ext>
            </a:extLst>
          </p:cNvPr>
          <p:cNvCxnSpPr>
            <a:cxnSpLocks/>
          </p:cNvCxnSpPr>
          <p:nvPr/>
        </p:nvCxnSpPr>
        <p:spPr>
          <a:xfrm flipH="1" flipV="1">
            <a:off x="5486336" y="3330564"/>
            <a:ext cx="1011114" cy="31296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xão recta unidireccional 57">
            <a:extLst>
              <a:ext uri="{FF2B5EF4-FFF2-40B4-BE49-F238E27FC236}">
                <a16:creationId xmlns:a16="http://schemas.microsoft.com/office/drawing/2014/main" xmlns="" id="{0BFA4E65-7BAC-4631-AA47-B1ED0CDC8AA5}"/>
              </a:ext>
            </a:extLst>
          </p:cNvPr>
          <p:cNvCxnSpPr>
            <a:cxnSpLocks/>
          </p:cNvCxnSpPr>
          <p:nvPr/>
        </p:nvCxnSpPr>
        <p:spPr>
          <a:xfrm flipH="1" flipV="1">
            <a:off x="5098366" y="4769166"/>
            <a:ext cx="1011114" cy="116243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xão recta unidireccional 57">
            <a:extLst>
              <a:ext uri="{FF2B5EF4-FFF2-40B4-BE49-F238E27FC236}">
                <a16:creationId xmlns:a16="http://schemas.microsoft.com/office/drawing/2014/main" xmlns="" id="{B4030484-F929-4A0A-AD91-B9C4E89B3A83}"/>
              </a:ext>
            </a:extLst>
          </p:cNvPr>
          <p:cNvCxnSpPr>
            <a:cxnSpLocks/>
          </p:cNvCxnSpPr>
          <p:nvPr/>
        </p:nvCxnSpPr>
        <p:spPr>
          <a:xfrm flipH="1" flipV="1">
            <a:off x="5181600" y="3847446"/>
            <a:ext cx="901209" cy="46943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Box 7">
            <a:extLst>
              <a:ext uri="{FF2B5EF4-FFF2-40B4-BE49-F238E27FC236}">
                <a16:creationId xmlns:a16="http://schemas.microsoft.com/office/drawing/2014/main" xmlns="" id="{F9427BA2-0826-4C44-871B-9D2E5F994A92}"/>
              </a:ext>
            </a:extLst>
          </p:cNvPr>
          <p:cNvSpPr txBox="1">
            <a:spLocks noChangeArrowheads="1"/>
          </p:cNvSpPr>
          <p:nvPr/>
        </p:nvSpPr>
        <p:spPr bwMode="auto">
          <a:xfrm rot="417358">
            <a:off x="3141704" y="4758434"/>
            <a:ext cx="1550879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altLang="pt-PT" sz="1200" b="1" dirty="0"/>
              <a:t>Sentido da corrida</a:t>
            </a:r>
          </a:p>
        </p:txBody>
      </p:sp>
      <p:cxnSp>
        <p:nvCxnSpPr>
          <p:cNvPr id="33" name="Conexão recta unidireccional 58">
            <a:extLst>
              <a:ext uri="{FF2B5EF4-FFF2-40B4-BE49-F238E27FC236}">
                <a16:creationId xmlns:a16="http://schemas.microsoft.com/office/drawing/2014/main" xmlns="" id="{61EFD3E4-62A7-4F6B-97ED-B58E96194948}"/>
              </a:ext>
            </a:extLst>
          </p:cNvPr>
          <p:cNvCxnSpPr/>
          <p:nvPr/>
        </p:nvCxnSpPr>
        <p:spPr>
          <a:xfrm flipH="1" flipV="1">
            <a:off x="8077200" y="4208342"/>
            <a:ext cx="76200" cy="4572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xão recta unidireccional 58">
            <a:extLst>
              <a:ext uri="{FF2B5EF4-FFF2-40B4-BE49-F238E27FC236}">
                <a16:creationId xmlns:a16="http://schemas.microsoft.com/office/drawing/2014/main" xmlns="" id="{928039C0-651A-4DA8-B5B3-EE5260961B4D}"/>
              </a:ext>
            </a:extLst>
          </p:cNvPr>
          <p:cNvCxnSpPr>
            <a:cxnSpLocks/>
          </p:cNvCxnSpPr>
          <p:nvPr/>
        </p:nvCxnSpPr>
        <p:spPr>
          <a:xfrm flipH="1" flipV="1">
            <a:off x="7620000" y="3361860"/>
            <a:ext cx="157998" cy="401043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cta unidireccional 58">
            <a:extLst>
              <a:ext uri="{FF2B5EF4-FFF2-40B4-BE49-F238E27FC236}">
                <a16:creationId xmlns:a16="http://schemas.microsoft.com/office/drawing/2014/main" xmlns="" id="{83777162-7F7F-480D-92F3-2175B2CDC8F4}"/>
              </a:ext>
            </a:extLst>
          </p:cNvPr>
          <p:cNvCxnSpPr/>
          <p:nvPr/>
        </p:nvCxnSpPr>
        <p:spPr>
          <a:xfrm flipH="1" flipV="1">
            <a:off x="8153400" y="5295962"/>
            <a:ext cx="76200" cy="4572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xão recta unidireccional 58">
            <a:extLst>
              <a:ext uri="{FF2B5EF4-FFF2-40B4-BE49-F238E27FC236}">
                <a16:creationId xmlns:a16="http://schemas.microsoft.com/office/drawing/2014/main" xmlns="" id="{778FFF98-485E-461A-AEB9-E9CE62459B06}"/>
              </a:ext>
            </a:extLst>
          </p:cNvPr>
          <p:cNvCxnSpPr>
            <a:cxnSpLocks/>
          </p:cNvCxnSpPr>
          <p:nvPr/>
        </p:nvCxnSpPr>
        <p:spPr>
          <a:xfrm flipV="1">
            <a:off x="1942232" y="3329325"/>
            <a:ext cx="36704" cy="303609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xão recta unidireccional 58">
            <a:extLst>
              <a:ext uri="{FF2B5EF4-FFF2-40B4-BE49-F238E27FC236}">
                <a16:creationId xmlns:a16="http://schemas.microsoft.com/office/drawing/2014/main" xmlns="" id="{F260E102-ECE6-426F-8E00-B398803AA49A}"/>
              </a:ext>
            </a:extLst>
          </p:cNvPr>
          <p:cNvCxnSpPr>
            <a:cxnSpLocks/>
          </p:cNvCxnSpPr>
          <p:nvPr/>
        </p:nvCxnSpPr>
        <p:spPr>
          <a:xfrm flipV="1">
            <a:off x="1679456" y="4042431"/>
            <a:ext cx="36704" cy="303609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xão recta unidireccional 58">
            <a:extLst>
              <a:ext uri="{FF2B5EF4-FFF2-40B4-BE49-F238E27FC236}">
                <a16:creationId xmlns:a16="http://schemas.microsoft.com/office/drawing/2014/main" xmlns="" id="{6C89E70C-4DEE-4446-AACD-414F58FB860A}"/>
              </a:ext>
            </a:extLst>
          </p:cNvPr>
          <p:cNvCxnSpPr>
            <a:cxnSpLocks/>
          </p:cNvCxnSpPr>
          <p:nvPr/>
        </p:nvCxnSpPr>
        <p:spPr>
          <a:xfrm flipH="1">
            <a:off x="1254721" y="3329325"/>
            <a:ext cx="205817" cy="637053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xão recta unidireccional 57">
            <a:extLst>
              <a:ext uri="{FF2B5EF4-FFF2-40B4-BE49-F238E27FC236}">
                <a16:creationId xmlns:a16="http://schemas.microsoft.com/office/drawing/2014/main" xmlns="" id="{4AFFBCA6-5608-464E-A971-D51315AA5F8C}"/>
              </a:ext>
            </a:extLst>
          </p:cNvPr>
          <p:cNvCxnSpPr>
            <a:cxnSpLocks/>
          </p:cNvCxnSpPr>
          <p:nvPr/>
        </p:nvCxnSpPr>
        <p:spPr>
          <a:xfrm>
            <a:off x="4401281" y="5568063"/>
            <a:ext cx="1230923" cy="1905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xão recta unidireccional 57">
            <a:extLst>
              <a:ext uri="{FF2B5EF4-FFF2-40B4-BE49-F238E27FC236}">
                <a16:creationId xmlns:a16="http://schemas.microsoft.com/office/drawing/2014/main" xmlns="" id="{68691F65-107C-4CB9-9841-A944AF3581FD}"/>
              </a:ext>
            </a:extLst>
          </p:cNvPr>
          <p:cNvCxnSpPr>
            <a:cxnSpLocks/>
          </p:cNvCxnSpPr>
          <p:nvPr/>
        </p:nvCxnSpPr>
        <p:spPr>
          <a:xfrm flipH="1" flipV="1">
            <a:off x="3230228" y="2679417"/>
            <a:ext cx="1171052" cy="11464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xão recta unidireccional 57">
            <a:extLst>
              <a:ext uri="{FF2B5EF4-FFF2-40B4-BE49-F238E27FC236}">
                <a16:creationId xmlns:a16="http://schemas.microsoft.com/office/drawing/2014/main" xmlns="" id="{ED7A64CB-3129-48FC-A6A3-948B508CAC12}"/>
              </a:ext>
            </a:extLst>
          </p:cNvPr>
          <p:cNvCxnSpPr>
            <a:cxnSpLocks/>
          </p:cNvCxnSpPr>
          <p:nvPr/>
        </p:nvCxnSpPr>
        <p:spPr>
          <a:xfrm flipH="1" flipV="1">
            <a:off x="8385396" y="3977369"/>
            <a:ext cx="280270" cy="1562099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xão recta unidireccional 57">
            <a:extLst>
              <a:ext uri="{FF2B5EF4-FFF2-40B4-BE49-F238E27FC236}">
                <a16:creationId xmlns:a16="http://schemas.microsoft.com/office/drawing/2014/main" xmlns="" id="{72C64D0C-2ECD-4F18-9E0E-9E8C9FC0DE85}"/>
              </a:ext>
            </a:extLst>
          </p:cNvPr>
          <p:cNvCxnSpPr>
            <a:cxnSpLocks/>
          </p:cNvCxnSpPr>
          <p:nvPr/>
        </p:nvCxnSpPr>
        <p:spPr>
          <a:xfrm flipH="1">
            <a:off x="813220" y="2679417"/>
            <a:ext cx="79981" cy="968434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xão recta unidireccional 57">
            <a:extLst>
              <a:ext uri="{FF2B5EF4-FFF2-40B4-BE49-F238E27FC236}">
                <a16:creationId xmlns:a16="http://schemas.microsoft.com/office/drawing/2014/main" xmlns="" id="{27414DEC-F5D8-4518-81FE-EFBF5A3D140B}"/>
              </a:ext>
            </a:extLst>
          </p:cNvPr>
          <p:cNvCxnSpPr>
            <a:cxnSpLocks/>
          </p:cNvCxnSpPr>
          <p:nvPr/>
        </p:nvCxnSpPr>
        <p:spPr>
          <a:xfrm>
            <a:off x="868242" y="5174382"/>
            <a:ext cx="580404" cy="80365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66" y="0"/>
            <a:ext cx="91209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bject 7"/>
          <p:cNvSpPr txBox="1"/>
          <p:nvPr/>
        </p:nvSpPr>
        <p:spPr>
          <a:xfrm>
            <a:off x="6858000" y="0"/>
            <a:ext cx="1864615" cy="648896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algn="ctr">
              <a:defRPr/>
            </a:pPr>
            <a:r>
              <a:rPr lang="pt-PT" sz="2000" b="1" dirty="0">
                <a:latin typeface="Arial" charset="0"/>
              </a:rPr>
              <a:t>CORRIDA 1600m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 rot="417358">
            <a:off x="4049666" y="4055291"/>
            <a:ext cx="1550879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altLang="pt-PT" sz="1200" b="1" dirty="0"/>
              <a:t>Sentido da corrida</a:t>
            </a:r>
          </a:p>
        </p:txBody>
      </p:sp>
      <p:sp>
        <p:nvSpPr>
          <p:cNvPr id="19" name="Text Box 51"/>
          <p:cNvSpPr txBox="1">
            <a:spLocks noChangeArrowheads="1"/>
          </p:cNvSpPr>
          <p:nvPr/>
        </p:nvSpPr>
        <p:spPr bwMode="auto">
          <a:xfrm rot="5400000">
            <a:off x="1891099" y="4281100"/>
            <a:ext cx="304799" cy="276999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endParaRPr lang="pt-PT" altLang="pt-PT" sz="1200" b="1" dirty="0">
              <a:latin typeface="Verdana" panose="020B0604030504040204" pitchFamily="34" charset="0"/>
            </a:endParaRPr>
          </a:p>
        </p:txBody>
      </p:sp>
      <p:sp>
        <p:nvSpPr>
          <p:cNvPr id="27" name="Text Box 51"/>
          <p:cNvSpPr txBox="1">
            <a:spLocks noChangeArrowheads="1"/>
          </p:cNvSpPr>
          <p:nvPr/>
        </p:nvSpPr>
        <p:spPr bwMode="auto">
          <a:xfrm rot="5400000">
            <a:off x="1409143" y="3923742"/>
            <a:ext cx="304800" cy="229715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900" b="1" dirty="0">
              <a:latin typeface="Verdana" panose="020B0604030504040204" pitchFamily="34" charset="0"/>
            </a:endParaRPr>
          </a:p>
        </p:txBody>
      </p:sp>
      <p:sp>
        <p:nvSpPr>
          <p:cNvPr id="29" name="Text Box 51"/>
          <p:cNvSpPr txBox="1">
            <a:spLocks noChangeArrowheads="1"/>
          </p:cNvSpPr>
          <p:nvPr/>
        </p:nvSpPr>
        <p:spPr bwMode="auto">
          <a:xfrm rot="689973">
            <a:off x="2912661" y="4628763"/>
            <a:ext cx="592694" cy="2308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900" b="1" dirty="0">
              <a:latin typeface="Verdana" panose="020B0604030504040204" pitchFamily="34" charset="0"/>
            </a:endParaRPr>
          </a:p>
        </p:txBody>
      </p:sp>
      <p:sp>
        <p:nvSpPr>
          <p:cNvPr id="7" name="Arco 6"/>
          <p:cNvSpPr/>
          <p:nvPr/>
        </p:nvSpPr>
        <p:spPr>
          <a:xfrm>
            <a:off x="457200" y="3825199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Text Box 51"/>
          <p:cNvSpPr txBox="1">
            <a:spLocks noChangeArrowheads="1"/>
          </p:cNvSpPr>
          <p:nvPr/>
        </p:nvSpPr>
        <p:spPr bwMode="auto">
          <a:xfrm rot="5400000">
            <a:off x="1714500" y="3900100"/>
            <a:ext cx="304800" cy="276999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endParaRPr lang="pt-PT" altLang="pt-PT" sz="1200" b="1" dirty="0">
              <a:latin typeface="Verdana" panose="020B0604030504040204" pitchFamily="34" charset="0"/>
            </a:endParaRPr>
          </a:p>
        </p:txBody>
      </p:sp>
      <p:cxnSp>
        <p:nvCxnSpPr>
          <p:cNvPr id="25" name="Conexão recta unidireccional 24"/>
          <p:cNvCxnSpPr/>
          <p:nvPr/>
        </p:nvCxnSpPr>
        <p:spPr>
          <a:xfrm>
            <a:off x="3962400" y="4343400"/>
            <a:ext cx="1524000" cy="2286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xão recta unidireccional 25"/>
          <p:cNvCxnSpPr/>
          <p:nvPr/>
        </p:nvCxnSpPr>
        <p:spPr>
          <a:xfrm flipH="1" flipV="1">
            <a:off x="6019800" y="4191000"/>
            <a:ext cx="1524000" cy="1524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xão recta unidireccional 31"/>
          <p:cNvCxnSpPr/>
          <p:nvPr/>
        </p:nvCxnSpPr>
        <p:spPr>
          <a:xfrm flipH="1" flipV="1">
            <a:off x="6019800" y="3352800"/>
            <a:ext cx="1371600" cy="762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xão recta unidireccional 33"/>
          <p:cNvCxnSpPr/>
          <p:nvPr/>
        </p:nvCxnSpPr>
        <p:spPr>
          <a:xfrm flipH="1" flipV="1">
            <a:off x="5943600" y="2362200"/>
            <a:ext cx="1143000" cy="762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xão recta unidireccional 35"/>
          <p:cNvCxnSpPr/>
          <p:nvPr/>
        </p:nvCxnSpPr>
        <p:spPr>
          <a:xfrm flipH="1">
            <a:off x="914400" y="3581400"/>
            <a:ext cx="228600" cy="5334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xão recta unidireccional 37"/>
          <p:cNvCxnSpPr/>
          <p:nvPr/>
        </p:nvCxnSpPr>
        <p:spPr>
          <a:xfrm>
            <a:off x="1066800" y="4343400"/>
            <a:ext cx="457200" cy="762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xão recta unidireccional 47"/>
          <p:cNvCxnSpPr/>
          <p:nvPr/>
        </p:nvCxnSpPr>
        <p:spPr>
          <a:xfrm>
            <a:off x="3810000" y="3581400"/>
            <a:ext cx="1219200" cy="762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0" name="Tabela 49"/>
          <p:cNvGraphicFramePr>
            <a:graphicFrameLocks noGrp="1"/>
          </p:cNvGraphicFramePr>
          <p:nvPr/>
        </p:nvGraphicFramePr>
        <p:xfrm>
          <a:off x="7239000" y="5300019"/>
          <a:ext cx="1905000" cy="1557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62581">
                <a:tc>
                  <a:txBody>
                    <a:bodyPr/>
                    <a:lstStyle/>
                    <a:p>
                      <a:r>
                        <a:rPr lang="pt-PT" sz="1100" b="1" dirty="0">
                          <a:solidFill>
                            <a:schemeClr val="tx1"/>
                          </a:solidFill>
                        </a:rPr>
                        <a:t>Zona de espera para chamada</a:t>
                      </a:r>
                    </a:p>
                  </a:txBody>
                  <a:tcPr marR="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2581">
                <a:tc>
                  <a:txBody>
                    <a:bodyPr/>
                    <a:lstStyle/>
                    <a:p>
                      <a:r>
                        <a:rPr lang="pt-PT" sz="1100" b="1" dirty="0">
                          <a:solidFill>
                            <a:schemeClr val="tx1"/>
                          </a:solidFill>
                        </a:rPr>
                        <a:t>Partida</a:t>
                      </a:r>
                    </a:p>
                  </a:txBody>
                  <a:tcPr marR="0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2581">
                <a:tc>
                  <a:txBody>
                    <a:bodyPr/>
                    <a:lstStyle/>
                    <a:p>
                      <a:r>
                        <a:rPr lang="pt-PT" sz="1100" b="1" dirty="0">
                          <a:solidFill>
                            <a:schemeClr val="tx1"/>
                          </a:solidFill>
                        </a:rPr>
                        <a:t>Início da 2ª volta</a:t>
                      </a:r>
                    </a:p>
                  </a:txBody>
                  <a:tcPr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5076">
                <a:tc>
                  <a:txBody>
                    <a:bodyPr/>
                    <a:lstStyle/>
                    <a:p>
                      <a:r>
                        <a:rPr lang="pt-PT" sz="1100" b="1" dirty="0">
                          <a:solidFill>
                            <a:schemeClr val="tx1"/>
                          </a:solidFill>
                        </a:rPr>
                        <a:t>Meta</a:t>
                      </a:r>
                    </a:p>
                  </a:txBody>
                  <a:tcPr marR="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2581">
                <a:tc>
                  <a:txBody>
                    <a:bodyPr/>
                    <a:lstStyle/>
                    <a:p>
                      <a:r>
                        <a:rPr lang="pt-PT" sz="1100" b="1" dirty="0">
                          <a:solidFill>
                            <a:schemeClr val="tx1"/>
                          </a:solidFill>
                        </a:rPr>
                        <a:t>Secretariado</a:t>
                      </a:r>
                    </a:p>
                  </a:txBody>
                  <a:tcPr marR="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2581">
                <a:tc>
                  <a:txBody>
                    <a:bodyPr/>
                    <a:lstStyle/>
                    <a:p>
                      <a:r>
                        <a:rPr lang="pt-PT" sz="1100" b="1" dirty="0">
                          <a:solidFill>
                            <a:schemeClr val="tx1"/>
                          </a:solidFill>
                        </a:rPr>
                        <a:t>Recuperação</a:t>
                      </a:r>
                    </a:p>
                  </a:txBody>
                  <a:tcPr marR="0" marT="0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4" name="Text Box 51"/>
          <p:cNvSpPr txBox="1">
            <a:spLocks noChangeArrowheads="1"/>
          </p:cNvSpPr>
          <p:nvPr/>
        </p:nvSpPr>
        <p:spPr bwMode="auto">
          <a:xfrm rot="658221">
            <a:off x="2298287" y="4484541"/>
            <a:ext cx="592694" cy="230832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900" b="1" dirty="0">
              <a:latin typeface="Verdana" panose="020B0604030504040204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3962400" y="5791200"/>
            <a:ext cx="1447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b="1" dirty="0"/>
              <a:t>Piscina</a:t>
            </a:r>
          </a:p>
        </p:txBody>
      </p:sp>
      <p:cxnSp>
        <p:nvCxnSpPr>
          <p:cNvPr id="58" name="Conexão recta unidireccional 57"/>
          <p:cNvCxnSpPr/>
          <p:nvPr/>
        </p:nvCxnSpPr>
        <p:spPr>
          <a:xfrm>
            <a:off x="3657600" y="2895600"/>
            <a:ext cx="1219200" cy="762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xão recta unidireccional 58"/>
          <p:cNvCxnSpPr/>
          <p:nvPr/>
        </p:nvCxnSpPr>
        <p:spPr>
          <a:xfrm flipH="1" flipV="1">
            <a:off x="8305800" y="4343400"/>
            <a:ext cx="76200" cy="4572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xão recta unidireccional 63"/>
          <p:cNvCxnSpPr/>
          <p:nvPr/>
        </p:nvCxnSpPr>
        <p:spPr>
          <a:xfrm flipH="1" flipV="1">
            <a:off x="8229600" y="3429000"/>
            <a:ext cx="76200" cy="3810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xão recta unidireccional 64"/>
          <p:cNvCxnSpPr/>
          <p:nvPr/>
        </p:nvCxnSpPr>
        <p:spPr>
          <a:xfrm flipH="1" flipV="1">
            <a:off x="7772400" y="2667000"/>
            <a:ext cx="228600" cy="3048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xão recta unidireccional 68"/>
          <p:cNvCxnSpPr/>
          <p:nvPr/>
        </p:nvCxnSpPr>
        <p:spPr>
          <a:xfrm flipV="1">
            <a:off x="1676400" y="3200400"/>
            <a:ext cx="76200" cy="3048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xão recta unidireccional 70"/>
          <p:cNvCxnSpPr/>
          <p:nvPr/>
        </p:nvCxnSpPr>
        <p:spPr>
          <a:xfrm flipV="1">
            <a:off x="1905000" y="2590800"/>
            <a:ext cx="76200" cy="3048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Tabela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990296"/>
              </p:ext>
            </p:extLst>
          </p:nvPr>
        </p:nvGraphicFramePr>
        <p:xfrm>
          <a:off x="0" y="990600"/>
          <a:ext cx="3411221" cy="60960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5643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468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4572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DISTÂNCIAS 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Juvenis </a:t>
                      </a:r>
                    </a:p>
                    <a:p>
                      <a:pPr marL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14 e 15 anos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Corrida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1600m (2</a:t>
                      </a:r>
                      <a:r>
                        <a:rPr lang="pt-PT" sz="1400" baseline="0" dirty="0">
                          <a:effectLst/>
                        </a:rPr>
                        <a:t> </a:t>
                      </a:r>
                      <a:r>
                        <a:rPr lang="pt-PT" sz="1400" dirty="0">
                          <a:effectLst/>
                        </a:rPr>
                        <a:t>voltas)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80" name="Conexão recta unidireccional 79"/>
          <p:cNvCxnSpPr>
            <a:endCxn id="39" idx="2"/>
          </p:cNvCxnSpPr>
          <p:nvPr/>
        </p:nvCxnSpPr>
        <p:spPr>
          <a:xfrm>
            <a:off x="-486411" y="4510589"/>
            <a:ext cx="1455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xão curva 88"/>
          <p:cNvCxnSpPr/>
          <p:nvPr/>
        </p:nvCxnSpPr>
        <p:spPr>
          <a:xfrm>
            <a:off x="1447800" y="3124200"/>
            <a:ext cx="990600" cy="838200"/>
          </a:xfrm>
          <a:prstGeom prst="curvedConnector3">
            <a:avLst>
              <a:gd name="adj1" fmla="val -2544"/>
            </a:avLst>
          </a:prstGeom>
          <a:ln w="412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 Box 51"/>
          <p:cNvSpPr txBox="1">
            <a:spLocks noChangeArrowheads="1"/>
          </p:cNvSpPr>
          <p:nvPr/>
        </p:nvSpPr>
        <p:spPr bwMode="auto">
          <a:xfrm rot="658221">
            <a:off x="1314891" y="3147839"/>
            <a:ext cx="270605" cy="2308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900" b="1" dirty="0">
              <a:latin typeface="Verdana" panose="020B0604030504040204" pitchFamily="34" charset="0"/>
            </a:endParaRPr>
          </a:p>
        </p:txBody>
      </p:sp>
      <p:cxnSp>
        <p:nvCxnSpPr>
          <p:cNvPr id="112" name="Conexão recta unidireccional 111"/>
          <p:cNvCxnSpPr/>
          <p:nvPr/>
        </p:nvCxnSpPr>
        <p:spPr>
          <a:xfrm flipH="1">
            <a:off x="1524000" y="2209800"/>
            <a:ext cx="152400" cy="5334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rco 6"/>
          <p:cNvSpPr/>
          <p:nvPr/>
        </p:nvSpPr>
        <p:spPr>
          <a:xfrm>
            <a:off x="457200" y="3825199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677543"/>
              </p:ext>
            </p:extLst>
          </p:nvPr>
        </p:nvGraphicFramePr>
        <p:xfrm>
          <a:off x="516302" y="558162"/>
          <a:ext cx="5087621" cy="81280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3330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545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0038">
                <a:tc>
                  <a:txBody>
                    <a:bodyPr/>
                    <a:lstStyle/>
                    <a:p>
                      <a:pPr marL="457200" algn="l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DISTÂNCIAS 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effectLst/>
                        </a:rPr>
                        <a:t>Cadetes</a:t>
                      </a:r>
                      <a:endParaRPr lang="pt-PT" sz="1400" dirty="0">
                        <a:effectLst/>
                      </a:endParaRPr>
                    </a:p>
                    <a:p>
                      <a:pPr marL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effectLst/>
                        </a:rPr>
                        <a:t>16 </a:t>
                      </a:r>
                      <a:r>
                        <a:rPr lang="pt-PT" sz="1400" dirty="0">
                          <a:effectLst/>
                        </a:rPr>
                        <a:t>e </a:t>
                      </a:r>
                      <a:r>
                        <a:rPr lang="pt-PT" sz="1400" dirty="0" smtClean="0">
                          <a:effectLst/>
                        </a:rPr>
                        <a:t>17</a:t>
                      </a:r>
                      <a:r>
                        <a:rPr lang="pt-PT" sz="1400" baseline="0" dirty="0" smtClean="0">
                          <a:effectLst/>
                        </a:rPr>
                        <a:t> </a:t>
                      </a:r>
                      <a:r>
                        <a:rPr lang="pt-PT" sz="1400" dirty="0" smtClean="0">
                          <a:effectLst/>
                        </a:rPr>
                        <a:t>anos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>
                          <a:effectLst/>
                        </a:rPr>
                        <a:t>Corrida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effectLst/>
                        </a:rPr>
                        <a:t>400m </a:t>
                      </a:r>
                      <a:r>
                        <a:rPr lang="pt-PT" sz="1400" dirty="0">
                          <a:effectLst/>
                        </a:rPr>
                        <a:t>(1volta </a:t>
                      </a:r>
                      <a:r>
                        <a:rPr lang="pt-PT" sz="1400" dirty="0" smtClean="0">
                          <a:effectLst/>
                        </a:rPr>
                        <a:t>) + 800m </a:t>
                      </a:r>
                      <a:r>
                        <a:rPr lang="pt-PT" sz="1400" dirty="0" smtClean="0">
                          <a:effectLst/>
                        </a:rPr>
                        <a:t>(</a:t>
                      </a:r>
                      <a:r>
                        <a:rPr lang="pt-PT" sz="1400" dirty="0" smtClean="0">
                          <a:effectLst/>
                        </a:rPr>
                        <a:t>2 voltas)</a:t>
                      </a:r>
                      <a:endParaRPr lang="pt-PT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5" name="object 7"/>
          <p:cNvSpPr txBox="1"/>
          <p:nvPr/>
        </p:nvSpPr>
        <p:spPr>
          <a:xfrm>
            <a:off x="6858000" y="0"/>
            <a:ext cx="1864615" cy="648896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algn="ctr">
              <a:defRPr/>
            </a:pPr>
            <a:r>
              <a:rPr lang="pt-PT" sz="2000" b="1" dirty="0">
                <a:latin typeface="Arial" charset="0"/>
              </a:rPr>
              <a:t>CORRIDA </a:t>
            </a:r>
            <a:r>
              <a:rPr lang="pt-PT" sz="2000" b="1" dirty="0" smtClean="0">
                <a:latin typeface="Arial" charset="0"/>
              </a:rPr>
              <a:t>20</a:t>
            </a:r>
            <a:r>
              <a:rPr lang="pt-PT" sz="2000" b="1" dirty="0" smtClean="0">
                <a:latin typeface="Arial" charset="0"/>
              </a:rPr>
              <a:t>00m</a:t>
            </a:r>
            <a:endParaRPr lang="pt-PT" sz="2000" b="1" dirty="0">
              <a:latin typeface="Arial" charset="0"/>
            </a:endParaRPr>
          </a:p>
        </p:txBody>
      </p:sp>
      <p:graphicFrame>
        <p:nvGraphicFramePr>
          <p:cNvPr id="32" name="Tabela 31"/>
          <p:cNvGraphicFramePr>
            <a:graphicFrameLocks noGrp="1"/>
          </p:cNvGraphicFramePr>
          <p:nvPr>
            <p:extLst/>
          </p:nvPr>
        </p:nvGraphicFramePr>
        <p:xfrm>
          <a:off x="6934200" y="838200"/>
          <a:ext cx="1905000" cy="1557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62581">
                <a:tc>
                  <a:txBody>
                    <a:bodyPr/>
                    <a:lstStyle/>
                    <a:p>
                      <a:r>
                        <a:rPr lang="pt-PT" sz="1100" b="1" dirty="0">
                          <a:solidFill>
                            <a:schemeClr val="tx1"/>
                          </a:solidFill>
                        </a:rPr>
                        <a:t>Zona de espera para chamada</a:t>
                      </a:r>
                    </a:p>
                  </a:txBody>
                  <a:tcPr marR="0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2581">
                <a:tc>
                  <a:txBody>
                    <a:bodyPr/>
                    <a:lstStyle/>
                    <a:p>
                      <a:r>
                        <a:rPr lang="pt-PT" sz="1100" b="1" dirty="0">
                          <a:solidFill>
                            <a:schemeClr val="tx1"/>
                          </a:solidFill>
                        </a:rPr>
                        <a:t>Partida</a:t>
                      </a:r>
                    </a:p>
                  </a:txBody>
                  <a:tcPr marR="0" marT="0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2581">
                <a:tc>
                  <a:txBody>
                    <a:bodyPr/>
                    <a:lstStyle/>
                    <a:p>
                      <a:r>
                        <a:rPr lang="pt-PT" sz="1100" b="1" dirty="0">
                          <a:solidFill>
                            <a:schemeClr val="tx1"/>
                          </a:solidFill>
                        </a:rPr>
                        <a:t>Início da volta de 400m</a:t>
                      </a:r>
                    </a:p>
                  </a:txBody>
                  <a:tcPr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5076">
                <a:tc>
                  <a:txBody>
                    <a:bodyPr/>
                    <a:lstStyle/>
                    <a:p>
                      <a:r>
                        <a:rPr lang="pt-PT" sz="1100" b="1" dirty="0">
                          <a:solidFill>
                            <a:schemeClr val="tx1"/>
                          </a:solidFill>
                        </a:rPr>
                        <a:t>Meta</a:t>
                      </a:r>
                    </a:p>
                  </a:txBody>
                  <a:tcPr marR="0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2581">
                <a:tc>
                  <a:txBody>
                    <a:bodyPr/>
                    <a:lstStyle/>
                    <a:p>
                      <a:r>
                        <a:rPr lang="pt-PT" sz="1100" b="1" dirty="0">
                          <a:solidFill>
                            <a:schemeClr val="tx1"/>
                          </a:solidFill>
                        </a:rPr>
                        <a:t>Secretariado</a:t>
                      </a:r>
                    </a:p>
                  </a:txBody>
                  <a:tcPr marR="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2581">
                <a:tc>
                  <a:txBody>
                    <a:bodyPr/>
                    <a:lstStyle/>
                    <a:p>
                      <a:r>
                        <a:rPr lang="pt-PT" sz="1100" b="1" dirty="0">
                          <a:solidFill>
                            <a:schemeClr val="tx1"/>
                          </a:solidFill>
                        </a:rPr>
                        <a:t>Recuperação</a:t>
                      </a:r>
                    </a:p>
                  </a:txBody>
                  <a:tcPr marR="0" marT="0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8" name="Text Box 51">
            <a:extLst>
              <a:ext uri="{FF2B5EF4-FFF2-40B4-BE49-F238E27FC236}">
                <a16:creationId xmlns:a16="http://schemas.microsoft.com/office/drawing/2014/main" xmlns="" id="{ECF5FF7A-44FB-49BD-977E-1652ED84E956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1700157" y="5247526"/>
            <a:ext cx="352466" cy="288608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endParaRPr lang="pt-PT" altLang="pt-PT" sz="1200" b="1" dirty="0">
              <a:latin typeface="Verdana" panose="020B0604030504040204" pitchFamily="34" charset="0"/>
            </a:endParaRPr>
          </a:p>
        </p:txBody>
      </p:sp>
      <p:sp>
        <p:nvSpPr>
          <p:cNvPr id="9" name="Text Box 51">
            <a:extLst>
              <a:ext uri="{FF2B5EF4-FFF2-40B4-BE49-F238E27FC236}">
                <a16:creationId xmlns:a16="http://schemas.microsoft.com/office/drawing/2014/main" xmlns="" id="{900F4F70-DFD2-492A-8213-9292CE2276D0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1242180" y="4761944"/>
            <a:ext cx="304800" cy="229715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900" b="1" dirty="0">
              <a:latin typeface="Verdana" panose="020B0604030504040204" pitchFamily="34" charset="0"/>
            </a:endParaRPr>
          </a:p>
        </p:txBody>
      </p:sp>
      <p:sp>
        <p:nvSpPr>
          <p:cNvPr id="10" name="Text Box 51">
            <a:extLst>
              <a:ext uri="{FF2B5EF4-FFF2-40B4-BE49-F238E27FC236}">
                <a16:creationId xmlns:a16="http://schemas.microsoft.com/office/drawing/2014/main" xmlns="" id="{E963C720-C86B-4950-9816-EED32EAE8D22}"/>
              </a:ext>
            </a:extLst>
          </p:cNvPr>
          <p:cNvSpPr txBox="1">
            <a:spLocks noChangeArrowheads="1"/>
          </p:cNvSpPr>
          <p:nvPr/>
        </p:nvSpPr>
        <p:spPr bwMode="auto">
          <a:xfrm rot="689973">
            <a:off x="2663547" y="5594593"/>
            <a:ext cx="592694" cy="2308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900" b="1" dirty="0">
              <a:latin typeface="Verdana" panose="020B0604030504040204" pitchFamily="34" charset="0"/>
            </a:endParaRPr>
          </a:p>
        </p:txBody>
      </p:sp>
      <p:sp>
        <p:nvSpPr>
          <p:cNvPr id="12" name="Text Box 51">
            <a:extLst>
              <a:ext uri="{FF2B5EF4-FFF2-40B4-BE49-F238E27FC236}">
                <a16:creationId xmlns:a16="http://schemas.microsoft.com/office/drawing/2014/main" xmlns="" id="{1DA4E693-DA15-4004-848E-EB5CE69C9C6F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1545408" y="4738302"/>
            <a:ext cx="304800" cy="276999"/>
          </a:xfrm>
          <a:prstGeom prst="rect">
            <a:avLst/>
          </a:prstGeom>
          <a:solidFill>
            <a:srgbClr val="00B05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endParaRPr lang="pt-PT" altLang="pt-PT" sz="1200" b="1" dirty="0">
              <a:latin typeface="Verdana" panose="020B0604030504040204" pitchFamily="34" charset="0"/>
            </a:endParaRPr>
          </a:p>
        </p:txBody>
      </p:sp>
      <p:sp>
        <p:nvSpPr>
          <p:cNvPr id="13" name="Text Box 51">
            <a:extLst>
              <a:ext uri="{FF2B5EF4-FFF2-40B4-BE49-F238E27FC236}">
                <a16:creationId xmlns:a16="http://schemas.microsoft.com/office/drawing/2014/main" xmlns="" id="{77095273-196D-48BB-B50D-12A18EF061F2}"/>
              </a:ext>
            </a:extLst>
          </p:cNvPr>
          <p:cNvSpPr txBox="1">
            <a:spLocks noChangeArrowheads="1"/>
          </p:cNvSpPr>
          <p:nvPr/>
        </p:nvSpPr>
        <p:spPr bwMode="auto">
          <a:xfrm rot="658221">
            <a:off x="2037243" y="5447185"/>
            <a:ext cx="592694" cy="230832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900" b="1" dirty="0">
              <a:latin typeface="Verdana" panose="020B060403050404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5F93975C-EC5B-4488-8F1B-E5F2923C1DE7}"/>
              </a:ext>
            </a:extLst>
          </p:cNvPr>
          <p:cNvSpPr/>
          <p:nvPr/>
        </p:nvSpPr>
        <p:spPr>
          <a:xfrm>
            <a:off x="4038600" y="6248400"/>
            <a:ext cx="84510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pt-PT" b="1" dirty="0"/>
              <a:t>Piscina</a:t>
            </a:r>
            <a:endParaRPr lang="pt-PT" dirty="0"/>
          </a:p>
        </p:txBody>
      </p:sp>
      <p:sp>
        <p:nvSpPr>
          <p:cNvPr id="14" name="Text Box 51">
            <a:extLst>
              <a:ext uri="{FF2B5EF4-FFF2-40B4-BE49-F238E27FC236}">
                <a16:creationId xmlns:a16="http://schemas.microsoft.com/office/drawing/2014/main" xmlns="" id="{544DCAD2-C19A-4716-B70E-E4E24D818BA2}"/>
              </a:ext>
            </a:extLst>
          </p:cNvPr>
          <p:cNvSpPr txBox="1">
            <a:spLocks noChangeArrowheads="1"/>
          </p:cNvSpPr>
          <p:nvPr/>
        </p:nvSpPr>
        <p:spPr bwMode="auto">
          <a:xfrm rot="658221">
            <a:off x="781492" y="4850928"/>
            <a:ext cx="270605" cy="2308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900" b="1" dirty="0">
              <a:latin typeface="Verdana" panose="020B0604030504040204" pitchFamily="34" charset="0"/>
            </a:endParaRPr>
          </a:p>
        </p:txBody>
      </p:sp>
      <p:cxnSp>
        <p:nvCxnSpPr>
          <p:cNvPr id="4" name="Conexão reta unidirecional 3">
            <a:extLst>
              <a:ext uri="{FF2B5EF4-FFF2-40B4-BE49-F238E27FC236}">
                <a16:creationId xmlns:a16="http://schemas.microsoft.com/office/drawing/2014/main" xmlns="" id="{AD10389B-8AFD-412B-BBB9-8C17F52AE310}"/>
              </a:ext>
            </a:extLst>
          </p:cNvPr>
          <p:cNvCxnSpPr/>
          <p:nvPr/>
        </p:nvCxnSpPr>
        <p:spPr>
          <a:xfrm>
            <a:off x="1279722" y="5029202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xão reta unidirecional 5">
            <a:extLst>
              <a:ext uri="{FF2B5EF4-FFF2-40B4-BE49-F238E27FC236}">
                <a16:creationId xmlns:a16="http://schemas.microsoft.com/office/drawing/2014/main" xmlns="" id="{A126AE3E-BB16-4AF2-8CF8-874CCAF83E94}"/>
              </a:ext>
            </a:extLst>
          </p:cNvPr>
          <p:cNvCxnSpPr/>
          <p:nvPr/>
        </p:nvCxnSpPr>
        <p:spPr>
          <a:xfrm>
            <a:off x="1034885" y="5012651"/>
            <a:ext cx="949105" cy="76198"/>
          </a:xfrm>
          <a:prstGeom prst="straightConnector1">
            <a:avLst/>
          </a:prstGeom>
          <a:ln w="412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xão recta unidireccional 57">
            <a:extLst>
              <a:ext uri="{FF2B5EF4-FFF2-40B4-BE49-F238E27FC236}">
                <a16:creationId xmlns:a16="http://schemas.microsoft.com/office/drawing/2014/main" xmlns="" id="{633BEBFE-54B6-465D-8108-67194346ED9C}"/>
              </a:ext>
            </a:extLst>
          </p:cNvPr>
          <p:cNvCxnSpPr/>
          <p:nvPr/>
        </p:nvCxnSpPr>
        <p:spPr>
          <a:xfrm>
            <a:off x="3664503" y="3352801"/>
            <a:ext cx="1219200" cy="762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xão recta unidireccional 57">
            <a:extLst>
              <a:ext uri="{FF2B5EF4-FFF2-40B4-BE49-F238E27FC236}">
                <a16:creationId xmlns:a16="http://schemas.microsoft.com/office/drawing/2014/main" xmlns="" id="{36400D4A-3417-42FC-9938-4DE90D8D6179}"/>
              </a:ext>
            </a:extLst>
          </p:cNvPr>
          <p:cNvCxnSpPr>
            <a:cxnSpLocks/>
          </p:cNvCxnSpPr>
          <p:nvPr/>
        </p:nvCxnSpPr>
        <p:spPr>
          <a:xfrm>
            <a:off x="3230228" y="4991100"/>
            <a:ext cx="1230923" cy="1905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xão recta unidireccional 57">
            <a:extLst>
              <a:ext uri="{FF2B5EF4-FFF2-40B4-BE49-F238E27FC236}">
                <a16:creationId xmlns:a16="http://schemas.microsoft.com/office/drawing/2014/main" xmlns="" id="{216AAE41-F9A9-4065-9BB7-61DB87BE814F}"/>
              </a:ext>
            </a:extLst>
          </p:cNvPr>
          <p:cNvCxnSpPr>
            <a:cxnSpLocks/>
          </p:cNvCxnSpPr>
          <p:nvPr/>
        </p:nvCxnSpPr>
        <p:spPr>
          <a:xfrm>
            <a:off x="3641188" y="4114800"/>
            <a:ext cx="1235612" cy="1524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xão recta unidireccional 57">
            <a:extLst>
              <a:ext uri="{FF2B5EF4-FFF2-40B4-BE49-F238E27FC236}">
                <a16:creationId xmlns:a16="http://schemas.microsoft.com/office/drawing/2014/main" xmlns="" id="{3CE173EE-5B13-4F28-8479-3D570BF63198}"/>
              </a:ext>
            </a:extLst>
          </p:cNvPr>
          <p:cNvCxnSpPr>
            <a:cxnSpLocks/>
          </p:cNvCxnSpPr>
          <p:nvPr/>
        </p:nvCxnSpPr>
        <p:spPr>
          <a:xfrm flipH="1" flipV="1">
            <a:off x="5486336" y="3330564"/>
            <a:ext cx="1011114" cy="31296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xão recta unidireccional 57">
            <a:extLst>
              <a:ext uri="{FF2B5EF4-FFF2-40B4-BE49-F238E27FC236}">
                <a16:creationId xmlns:a16="http://schemas.microsoft.com/office/drawing/2014/main" xmlns="" id="{0BFA4E65-7BAC-4631-AA47-B1ED0CDC8AA5}"/>
              </a:ext>
            </a:extLst>
          </p:cNvPr>
          <p:cNvCxnSpPr>
            <a:cxnSpLocks/>
          </p:cNvCxnSpPr>
          <p:nvPr/>
        </p:nvCxnSpPr>
        <p:spPr>
          <a:xfrm flipH="1" flipV="1">
            <a:off x="5098366" y="4769166"/>
            <a:ext cx="1011114" cy="116243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xão recta unidireccional 57">
            <a:extLst>
              <a:ext uri="{FF2B5EF4-FFF2-40B4-BE49-F238E27FC236}">
                <a16:creationId xmlns:a16="http://schemas.microsoft.com/office/drawing/2014/main" xmlns="" id="{B4030484-F929-4A0A-AD91-B9C4E89B3A83}"/>
              </a:ext>
            </a:extLst>
          </p:cNvPr>
          <p:cNvCxnSpPr>
            <a:cxnSpLocks/>
          </p:cNvCxnSpPr>
          <p:nvPr/>
        </p:nvCxnSpPr>
        <p:spPr>
          <a:xfrm flipH="1" flipV="1">
            <a:off x="5181600" y="3847446"/>
            <a:ext cx="901209" cy="46943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Box 7">
            <a:extLst>
              <a:ext uri="{FF2B5EF4-FFF2-40B4-BE49-F238E27FC236}">
                <a16:creationId xmlns:a16="http://schemas.microsoft.com/office/drawing/2014/main" xmlns="" id="{F9427BA2-0826-4C44-871B-9D2E5F994A92}"/>
              </a:ext>
            </a:extLst>
          </p:cNvPr>
          <p:cNvSpPr txBox="1">
            <a:spLocks noChangeArrowheads="1"/>
          </p:cNvSpPr>
          <p:nvPr/>
        </p:nvSpPr>
        <p:spPr bwMode="auto">
          <a:xfrm rot="417358">
            <a:off x="3141704" y="4758434"/>
            <a:ext cx="1550879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pt-PT" altLang="pt-PT" sz="1200" b="1" dirty="0"/>
              <a:t>Sentido da corrida</a:t>
            </a:r>
          </a:p>
        </p:txBody>
      </p:sp>
      <p:cxnSp>
        <p:nvCxnSpPr>
          <p:cNvPr id="33" name="Conexão recta unidireccional 58">
            <a:extLst>
              <a:ext uri="{FF2B5EF4-FFF2-40B4-BE49-F238E27FC236}">
                <a16:creationId xmlns:a16="http://schemas.microsoft.com/office/drawing/2014/main" xmlns="" id="{61EFD3E4-62A7-4F6B-97ED-B58E96194948}"/>
              </a:ext>
            </a:extLst>
          </p:cNvPr>
          <p:cNvCxnSpPr/>
          <p:nvPr/>
        </p:nvCxnSpPr>
        <p:spPr>
          <a:xfrm flipH="1" flipV="1">
            <a:off x="8077200" y="4208342"/>
            <a:ext cx="76200" cy="4572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xão recta unidireccional 58">
            <a:extLst>
              <a:ext uri="{FF2B5EF4-FFF2-40B4-BE49-F238E27FC236}">
                <a16:creationId xmlns:a16="http://schemas.microsoft.com/office/drawing/2014/main" xmlns="" id="{928039C0-651A-4DA8-B5B3-EE5260961B4D}"/>
              </a:ext>
            </a:extLst>
          </p:cNvPr>
          <p:cNvCxnSpPr>
            <a:cxnSpLocks/>
          </p:cNvCxnSpPr>
          <p:nvPr/>
        </p:nvCxnSpPr>
        <p:spPr>
          <a:xfrm flipH="1" flipV="1">
            <a:off x="7620000" y="3361860"/>
            <a:ext cx="157998" cy="401043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cta unidireccional 58">
            <a:extLst>
              <a:ext uri="{FF2B5EF4-FFF2-40B4-BE49-F238E27FC236}">
                <a16:creationId xmlns:a16="http://schemas.microsoft.com/office/drawing/2014/main" xmlns="" id="{83777162-7F7F-480D-92F3-2175B2CDC8F4}"/>
              </a:ext>
            </a:extLst>
          </p:cNvPr>
          <p:cNvCxnSpPr/>
          <p:nvPr/>
        </p:nvCxnSpPr>
        <p:spPr>
          <a:xfrm flipH="1" flipV="1">
            <a:off x="8153400" y="5295962"/>
            <a:ext cx="76200" cy="45720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xão recta unidireccional 58">
            <a:extLst>
              <a:ext uri="{FF2B5EF4-FFF2-40B4-BE49-F238E27FC236}">
                <a16:creationId xmlns:a16="http://schemas.microsoft.com/office/drawing/2014/main" xmlns="" id="{778FFF98-485E-461A-AEB9-E9CE62459B06}"/>
              </a:ext>
            </a:extLst>
          </p:cNvPr>
          <p:cNvCxnSpPr>
            <a:cxnSpLocks/>
          </p:cNvCxnSpPr>
          <p:nvPr/>
        </p:nvCxnSpPr>
        <p:spPr>
          <a:xfrm flipV="1">
            <a:off x="1942232" y="3329325"/>
            <a:ext cx="36704" cy="303609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xão recta unidireccional 58">
            <a:extLst>
              <a:ext uri="{FF2B5EF4-FFF2-40B4-BE49-F238E27FC236}">
                <a16:creationId xmlns:a16="http://schemas.microsoft.com/office/drawing/2014/main" xmlns="" id="{F260E102-ECE6-426F-8E00-B398803AA49A}"/>
              </a:ext>
            </a:extLst>
          </p:cNvPr>
          <p:cNvCxnSpPr>
            <a:cxnSpLocks/>
          </p:cNvCxnSpPr>
          <p:nvPr/>
        </p:nvCxnSpPr>
        <p:spPr>
          <a:xfrm flipV="1">
            <a:off x="1679456" y="4042431"/>
            <a:ext cx="36704" cy="303609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xão recta unidireccional 58">
            <a:extLst>
              <a:ext uri="{FF2B5EF4-FFF2-40B4-BE49-F238E27FC236}">
                <a16:creationId xmlns:a16="http://schemas.microsoft.com/office/drawing/2014/main" xmlns="" id="{6C89E70C-4DEE-4446-AACD-414F58FB860A}"/>
              </a:ext>
            </a:extLst>
          </p:cNvPr>
          <p:cNvCxnSpPr>
            <a:cxnSpLocks/>
          </p:cNvCxnSpPr>
          <p:nvPr/>
        </p:nvCxnSpPr>
        <p:spPr>
          <a:xfrm flipH="1">
            <a:off x="1254721" y="3329325"/>
            <a:ext cx="205817" cy="637053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xão recta unidireccional 57">
            <a:extLst>
              <a:ext uri="{FF2B5EF4-FFF2-40B4-BE49-F238E27FC236}">
                <a16:creationId xmlns:a16="http://schemas.microsoft.com/office/drawing/2014/main" xmlns="" id="{4AFFBCA6-5608-464E-A971-D51315AA5F8C}"/>
              </a:ext>
            </a:extLst>
          </p:cNvPr>
          <p:cNvCxnSpPr>
            <a:cxnSpLocks/>
          </p:cNvCxnSpPr>
          <p:nvPr/>
        </p:nvCxnSpPr>
        <p:spPr>
          <a:xfrm>
            <a:off x="4401281" y="5568063"/>
            <a:ext cx="1230923" cy="1905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xão recta unidireccional 57">
            <a:extLst>
              <a:ext uri="{FF2B5EF4-FFF2-40B4-BE49-F238E27FC236}">
                <a16:creationId xmlns:a16="http://schemas.microsoft.com/office/drawing/2014/main" xmlns="" id="{68691F65-107C-4CB9-9841-A944AF3581FD}"/>
              </a:ext>
            </a:extLst>
          </p:cNvPr>
          <p:cNvCxnSpPr>
            <a:cxnSpLocks/>
          </p:cNvCxnSpPr>
          <p:nvPr/>
        </p:nvCxnSpPr>
        <p:spPr>
          <a:xfrm flipH="1" flipV="1">
            <a:off x="3230228" y="2679417"/>
            <a:ext cx="1171052" cy="11464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xão recta unidireccional 57">
            <a:extLst>
              <a:ext uri="{FF2B5EF4-FFF2-40B4-BE49-F238E27FC236}">
                <a16:creationId xmlns:a16="http://schemas.microsoft.com/office/drawing/2014/main" xmlns="" id="{ED7A64CB-3129-48FC-A6A3-948B508CAC12}"/>
              </a:ext>
            </a:extLst>
          </p:cNvPr>
          <p:cNvCxnSpPr>
            <a:cxnSpLocks/>
          </p:cNvCxnSpPr>
          <p:nvPr/>
        </p:nvCxnSpPr>
        <p:spPr>
          <a:xfrm flipH="1" flipV="1">
            <a:off x="8385396" y="3977369"/>
            <a:ext cx="280270" cy="1562099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xão recta unidireccional 57">
            <a:extLst>
              <a:ext uri="{FF2B5EF4-FFF2-40B4-BE49-F238E27FC236}">
                <a16:creationId xmlns:a16="http://schemas.microsoft.com/office/drawing/2014/main" xmlns="" id="{72C64D0C-2ECD-4F18-9E0E-9E8C9FC0DE85}"/>
              </a:ext>
            </a:extLst>
          </p:cNvPr>
          <p:cNvCxnSpPr>
            <a:cxnSpLocks/>
          </p:cNvCxnSpPr>
          <p:nvPr/>
        </p:nvCxnSpPr>
        <p:spPr>
          <a:xfrm flipH="1">
            <a:off x="813220" y="2679417"/>
            <a:ext cx="79981" cy="968434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xão recta unidireccional 57">
            <a:extLst>
              <a:ext uri="{FF2B5EF4-FFF2-40B4-BE49-F238E27FC236}">
                <a16:creationId xmlns:a16="http://schemas.microsoft.com/office/drawing/2014/main" xmlns="" id="{27414DEC-F5D8-4518-81FE-EFBF5A3D140B}"/>
              </a:ext>
            </a:extLst>
          </p:cNvPr>
          <p:cNvCxnSpPr>
            <a:cxnSpLocks/>
          </p:cNvCxnSpPr>
          <p:nvPr/>
        </p:nvCxnSpPr>
        <p:spPr>
          <a:xfrm>
            <a:off x="868242" y="5174382"/>
            <a:ext cx="580404" cy="80365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480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636</TotalTime>
  <Words>211</Words>
  <Application>Microsoft Office PowerPoint</Application>
  <PresentationFormat>Apresentação no Ecrã (4:3)</PresentationFormat>
  <Paragraphs>75</Paragraphs>
  <Slides>6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Verdana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DD_RAI</dc:creator>
  <cp:lastModifiedBy>Artur Parreira</cp:lastModifiedBy>
  <cp:revision>78</cp:revision>
  <cp:lastPrinted>2017-05-12T08:39:20Z</cp:lastPrinted>
  <dcterms:created xsi:type="dcterms:W3CDTF">2016-03-16T17:45:33Z</dcterms:created>
  <dcterms:modified xsi:type="dcterms:W3CDTF">2019-02-13T14:27:30Z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2015-04-07T00:00:00Z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2016-03-16T00:00:00Z</vt:filetime>
  </property>
</Properties>
</file>